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418" r:id="rId3"/>
    <p:sldId id="419" r:id="rId4"/>
    <p:sldId id="420" r:id="rId5"/>
    <p:sldId id="414" r:id="rId6"/>
    <p:sldId id="422" r:id="rId7"/>
    <p:sldId id="421" r:id="rId8"/>
    <p:sldId id="505" r:id="rId9"/>
    <p:sldId id="506" r:id="rId10"/>
    <p:sldId id="507" r:id="rId11"/>
    <p:sldId id="508" r:id="rId12"/>
    <p:sldId id="423" r:id="rId13"/>
    <p:sldId id="424" r:id="rId14"/>
    <p:sldId id="425" r:id="rId15"/>
    <p:sldId id="42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4D22-D27F-01D6-7C9B-16095CD5D24E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futuro com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going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BF9D0-223B-E9CA-BCE4-B704B319DED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8: future </a:t>
            </a:r>
            <a:r>
              <a:rPr lang="pt-BR" sz="4000" b="1" dirty="0" err="1"/>
              <a:t>with</a:t>
            </a:r>
            <a:r>
              <a:rPr lang="pt-BR" sz="4000" b="1" dirty="0"/>
              <a:t> </a:t>
            </a:r>
            <a:r>
              <a:rPr lang="pt-BR" sz="4000" b="1" dirty="0" err="1"/>
              <a:t>will</a:t>
            </a:r>
            <a:r>
              <a:rPr lang="pt-BR" sz="4000" b="1" dirty="0"/>
              <a:t>/</a:t>
            </a:r>
          </a:p>
          <a:p>
            <a:r>
              <a:rPr lang="pt-BR" sz="4000" b="1" i="1" dirty="0"/>
              <a:t>Be </a:t>
            </a:r>
            <a:r>
              <a:rPr lang="pt-BR" sz="4000" b="1" i="1" dirty="0" err="1"/>
              <a:t>going</a:t>
            </a:r>
            <a:r>
              <a:rPr lang="pt-BR" sz="4000" b="1" i="1" dirty="0"/>
              <a:t> </a:t>
            </a:r>
            <a:r>
              <a:rPr lang="pt-BR" sz="4000" b="1" i="1" dirty="0" err="1"/>
              <a:t>to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3DAEBF-B2A2-98E2-3B48-43874ED0E885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541C93-CF9E-50C0-3674-CDA6D63745FA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915825"/>
          <a:ext cx="11265287" cy="297383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98964">
                  <a:extLst>
                    <a:ext uri="{9D8B030D-6E8A-4147-A177-3AD203B41FA5}">
                      <a16:colId xmlns:a16="http://schemas.microsoft.com/office/drawing/2014/main" val="1426741579"/>
                    </a:ext>
                  </a:extLst>
                </a:gridCol>
                <a:gridCol w="820881">
                  <a:extLst>
                    <a:ext uri="{9D8B030D-6E8A-4147-A177-3AD203B41FA5}">
                      <a16:colId xmlns:a16="http://schemas.microsoft.com/office/drawing/2014/main" val="1585574360"/>
                    </a:ext>
                  </a:extLst>
                </a:gridCol>
                <a:gridCol w="1631373">
                  <a:extLst>
                    <a:ext uri="{9D8B030D-6E8A-4147-A177-3AD203B41FA5}">
                      <a16:colId xmlns:a16="http://schemas.microsoft.com/office/drawing/2014/main" val="1324558389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295666181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87982085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911765633"/>
                    </a:ext>
                  </a:extLst>
                </a:gridCol>
                <a:gridCol w="1641764">
                  <a:extLst>
                    <a:ext uri="{9D8B030D-6E8A-4147-A177-3AD203B41FA5}">
                      <a16:colId xmlns:a16="http://schemas.microsoft.com/office/drawing/2014/main" val="1336374113"/>
                    </a:ext>
                  </a:extLst>
                </a:gridCol>
                <a:gridCol w="853596">
                  <a:extLst>
                    <a:ext uri="{9D8B030D-6E8A-4147-A177-3AD203B41FA5}">
                      <a16:colId xmlns:a16="http://schemas.microsoft.com/office/drawing/2014/main" val="3319235919"/>
                    </a:ext>
                  </a:extLst>
                </a:gridCol>
              </a:tblGrid>
              <a:tr h="3905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afirmativa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negativa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24942"/>
                  </a:ext>
                </a:extLst>
              </a:tr>
              <a:tr h="861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b="0" dirty="0" err="1">
                          <a:effectLst/>
                        </a:rPr>
                        <a:t>I</a:t>
                      </a:r>
                      <a:endParaRPr lang="pt-BR" sz="22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 err="1">
                          <a:effectLst/>
                        </a:rPr>
                        <a:t>am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 err="1">
                          <a:effectLst/>
                        </a:rPr>
                        <a:t>going</a:t>
                      </a:r>
                      <a:r>
                        <a:rPr lang="pt-BR" sz="2200" dirty="0">
                          <a:effectLst/>
                        </a:rPr>
                        <a:t> </a:t>
                      </a:r>
                      <a:r>
                        <a:rPr lang="pt-BR" sz="2200" dirty="0" err="1">
                          <a:effectLst/>
                        </a:rPr>
                        <a:t>to</a:t>
                      </a:r>
                      <a:r>
                        <a:rPr lang="pt-BR" sz="2200" dirty="0">
                          <a:effectLst/>
                        </a:rPr>
                        <a:t> </a:t>
                      </a:r>
                      <a:r>
                        <a:rPr lang="pt-BR" sz="2200" dirty="0" err="1">
                          <a:effectLst/>
                        </a:rPr>
                        <a:t>be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effectLst/>
                        </a:rPr>
                        <a:t>late.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 err="1">
                          <a:effectLst/>
                        </a:rPr>
                        <a:t>I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>
                          <a:effectLst/>
                        </a:rPr>
                        <a:t>’m not</a:t>
                      </a:r>
                      <a:endParaRPr lang="pt-BR" sz="22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>
                          <a:effectLst/>
                        </a:rPr>
                        <a:t>going to be</a:t>
                      </a:r>
                      <a:endParaRPr lang="pt-BR" sz="22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>
                          <a:effectLst/>
                        </a:rPr>
                        <a:t>late.</a:t>
                      </a:r>
                      <a:endParaRPr lang="pt-BR" sz="22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328929"/>
                  </a:ext>
                </a:extLst>
              </a:tr>
              <a:tr h="861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b="0" dirty="0">
                          <a:effectLst/>
                        </a:rPr>
                        <a:t>He/She/It</a:t>
                      </a:r>
                      <a:endParaRPr lang="pt-BR" sz="22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>
                          <a:effectLst/>
                        </a:rPr>
                        <a:t>is</a:t>
                      </a:r>
                      <a:endParaRPr lang="pt-BR" sz="22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effectLst/>
                        </a:rPr>
                        <a:t>He/She/It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 err="1">
                          <a:effectLst/>
                        </a:rPr>
                        <a:t>isn’t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843517"/>
                  </a:ext>
                </a:extLst>
              </a:tr>
              <a:tr h="861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You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We</a:t>
                      </a:r>
                      <a:r>
                        <a:rPr lang="pt-BR" sz="2400" b="0" dirty="0">
                          <a:effectLst/>
                        </a:rPr>
                        <a:t>/They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are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You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We</a:t>
                      </a:r>
                      <a:r>
                        <a:rPr lang="pt-BR" sz="2400" dirty="0">
                          <a:effectLst/>
                        </a:rPr>
                        <a:t>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aren’t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10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4D22-D27F-01D6-7C9B-16095CD5D24E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futuro com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going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 Note que,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am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/are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sujeito.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BF9D0-223B-E9CA-BCE4-B704B319DED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8: future </a:t>
            </a:r>
            <a:r>
              <a:rPr lang="pt-BR" sz="4000" b="1" dirty="0" err="1"/>
              <a:t>with</a:t>
            </a:r>
            <a:r>
              <a:rPr lang="pt-BR" sz="4000" b="1" dirty="0"/>
              <a:t> </a:t>
            </a:r>
            <a:r>
              <a:rPr lang="pt-BR" sz="4000" b="1" dirty="0" err="1"/>
              <a:t>will</a:t>
            </a:r>
            <a:r>
              <a:rPr lang="pt-BR" sz="4000" b="1" dirty="0"/>
              <a:t>/</a:t>
            </a:r>
          </a:p>
          <a:p>
            <a:r>
              <a:rPr lang="pt-BR" sz="4000" b="1" i="1" dirty="0"/>
              <a:t>Be </a:t>
            </a:r>
            <a:r>
              <a:rPr lang="pt-BR" sz="4000" b="1" i="1" dirty="0" err="1"/>
              <a:t>going</a:t>
            </a:r>
            <a:r>
              <a:rPr lang="pt-BR" sz="4000" b="1" i="1" dirty="0"/>
              <a:t> </a:t>
            </a:r>
            <a:r>
              <a:rPr lang="pt-BR" sz="4000" b="1" i="1" dirty="0" err="1"/>
              <a:t>to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3DAEBF-B2A2-98E2-3B48-43874ED0E885}"/>
              </a:ext>
            </a:extLst>
          </p:cNvPr>
          <p:cNvSpPr/>
          <p:nvPr/>
        </p:nvSpPr>
        <p:spPr>
          <a:xfrm>
            <a:off x="581891" y="3118923"/>
            <a:ext cx="11265287" cy="352653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A1D5A4E-912A-123A-A847-D49B52003B3D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3118084"/>
          <a:ext cx="11265286" cy="352675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72835">
                  <a:extLst>
                    <a:ext uri="{9D8B030D-6E8A-4147-A177-3AD203B41FA5}">
                      <a16:colId xmlns:a16="http://schemas.microsoft.com/office/drawing/2014/main" val="124269746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839288677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3271124435"/>
                    </a:ext>
                  </a:extLst>
                </a:gridCol>
                <a:gridCol w="987136">
                  <a:extLst>
                    <a:ext uri="{9D8B030D-6E8A-4147-A177-3AD203B41FA5}">
                      <a16:colId xmlns:a16="http://schemas.microsoft.com/office/drawing/2014/main" val="3980462164"/>
                    </a:ext>
                  </a:extLst>
                </a:gridCol>
                <a:gridCol w="1818409">
                  <a:extLst>
                    <a:ext uri="{9D8B030D-6E8A-4147-A177-3AD203B41FA5}">
                      <a16:colId xmlns:a16="http://schemas.microsoft.com/office/drawing/2014/main" val="3967506533"/>
                    </a:ext>
                  </a:extLst>
                </a:gridCol>
                <a:gridCol w="2369128">
                  <a:extLst>
                    <a:ext uri="{9D8B030D-6E8A-4147-A177-3AD203B41FA5}">
                      <a16:colId xmlns:a16="http://schemas.microsoft.com/office/drawing/2014/main" val="3031414077"/>
                    </a:ext>
                  </a:extLst>
                </a:gridCol>
                <a:gridCol w="1529005">
                  <a:extLst>
                    <a:ext uri="{9D8B030D-6E8A-4147-A177-3AD203B41FA5}">
                      <a16:colId xmlns:a16="http://schemas.microsoft.com/office/drawing/2014/main" val="2398064411"/>
                    </a:ext>
                  </a:extLst>
                </a:gridCol>
              </a:tblGrid>
              <a:tr h="3069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Forma interrogativa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Respostas curtas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832"/>
                  </a:ext>
                </a:extLst>
              </a:tr>
              <a:tr h="40269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Am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going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r>
                        <a:rPr lang="pt-BR" sz="2000" dirty="0" err="1">
                          <a:effectLst/>
                        </a:rPr>
                        <a:t>to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r>
                        <a:rPr lang="pt-BR" sz="2000" dirty="0" err="1">
                          <a:effectLst/>
                        </a:rPr>
                        <a:t>be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late?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Yes,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am.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904498"/>
                  </a:ext>
                </a:extLst>
              </a:tr>
              <a:tr h="4192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he/she/it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is.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093308"/>
                  </a:ext>
                </a:extLst>
              </a:tr>
              <a:tr h="79137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Is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he</a:t>
                      </a:r>
                      <a:r>
                        <a:rPr lang="pt-BR" sz="2000" dirty="0">
                          <a:effectLst/>
                        </a:rPr>
                        <a:t>/</a:t>
                      </a:r>
                      <a:r>
                        <a:rPr lang="pt-BR" sz="2000" dirty="0" err="1">
                          <a:effectLst/>
                        </a:rPr>
                        <a:t>she</a:t>
                      </a:r>
                      <a:r>
                        <a:rPr lang="pt-BR" sz="2000" dirty="0">
                          <a:effectLst/>
                        </a:rPr>
                        <a:t>/it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you/we/they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are.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817586"/>
                  </a:ext>
                </a:extLst>
              </a:tr>
              <a:tr h="4026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No,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’m not.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515411"/>
                  </a:ext>
                </a:extLst>
              </a:tr>
              <a:tr h="40269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Are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you/we/they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he/she/it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isn’t.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261100"/>
                  </a:ext>
                </a:extLst>
              </a:tr>
              <a:tr h="7913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you/we/they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aren’t</a:t>
                      </a:r>
                      <a:r>
                        <a:rPr lang="pt-BR" sz="2000" dirty="0">
                          <a:effectLst/>
                        </a:rPr>
                        <a:t>.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649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0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pic>
        <p:nvPicPr>
          <p:cNvPr id="4" name="Imagem 3" descr="Texto, Carta&#10;&#10;Descrição gerada automaticamente">
            <a:extLst>
              <a:ext uri="{FF2B5EF4-FFF2-40B4-BE49-F238E27FC236}">
                <a16:creationId xmlns:a16="http://schemas.microsoft.com/office/drawing/2014/main" id="{10EFFEAB-0B9F-E3EC-E597-60A1CB57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651" y="613598"/>
            <a:ext cx="8586603" cy="379214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E19C2DE-9211-34B4-590D-80E196965763}"/>
              </a:ext>
            </a:extLst>
          </p:cNvPr>
          <p:cNvSpPr txBox="1"/>
          <p:nvPr/>
        </p:nvSpPr>
        <p:spPr>
          <a:xfrm>
            <a:off x="400746" y="4974060"/>
            <a:ext cx="1139050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a alternativa que aborda a ideia central do poema.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poema discute a importância de esquecer o passado e focar apenas no futuro.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poema explora a ideia de aprender com o passado, valorizar o presente e manter a esperança para o futuro, mesmo diante de falhas.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BF17853-3E5B-4C6A-B5F6-A47B49198830}"/>
              </a:ext>
            </a:extLst>
          </p:cNvPr>
          <p:cNvSpPr txBox="1">
            <a:spLocks/>
          </p:cNvSpPr>
          <p:nvPr/>
        </p:nvSpPr>
        <p:spPr>
          <a:xfrm>
            <a:off x="3169227" y="4456480"/>
            <a:ext cx="8694854" cy="42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RUSSELL, Kathy.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Today’s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walk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[S. l.]: Family friend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poems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19 dez. 2008.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www.familyfriendpoems.com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poem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todays-walk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2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BF17853-3E5B-4C6A-B5F6-A47B49198830}"/>
              </a:ext>
            </a:extLst>
          </p:cNvPr>
          <p:cNvSpPr txBox="1">
            <a:spLocks/>
          </p:cNvSpPr>
          <p:nvPr/>
        </p:nvSpPr>
        <p:spPr>
          <a:xfrm>
            <a:off x="2088573" y="4122504"/>
            <a:ext cx="8565284" cy="42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CANTÚ, Hector; CASTELLANOS, Carlos. [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Baldo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1 jul. 2006.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/baldo/2006/07/01. Acesso em: 11 out.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164EB3-59B8-CBC0-B62A-2F85B38B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43" y="1162403"/>
            <a:ext cx="9115714" cy="2845151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A8DCE93-90A4-40A7-88D9-078BE4E600DA}"/>
              </a:ext>
            </a:extLst>
          </p:cNvPr>
          <p:cNvGrpSpPr/>
          <p:nvPr/>
        </p:nvGrpSpPr>
        <p:grpSpPr>
          <a:xfrm>
            <a:off x="2361772" y="4665792"/>
            <a:ext cx="8292085" cy="2003885"/>
            <a:chOff x="667639" y="3653681"/>
            <a:chExt cx="3845931" cy="200388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7E48CC9-13D8-7C23-64B2-CB50082B365B}"/>
                </a:ext>
              </a:extLst>
            </p:cNvPr>
            <p:cNvSpPr txBox="1"/>
            <p:nvPr/>
          </p:nvSpPr>
          <p:spPr>
            <a:xfrm>
              <a:off x="839244" y="4087906"/>
              <a:ext cx="3674326" cy="1569660"/>
            </a:xfrm>
            <a:custGeom>
              <a:avLst/>
              <a:gdLst>
                <a:gd name="connsiteX0" fmla="*/ 0 w 3674326"/>
                <a:gd name="connsiteY0" fmla="*/ 0 h 1569660"/>
                <a:gd name="connsiteX1" fmla="*/ 3674326 w 3674326"/>
                <a:gd name="connsiteY1" fmla="*/ 0 h 1569660"/>
                <a:gd name="connsiteX2" fmla="*/ 3674326 w 3674326"/>
                <a:gd name="connsiteY2" fmla="*/ 1569660 h 1569660"/>
                <a:gd name="connsiteX3" fmla="*/ 0 w 3674326"/>
                <a:gd name="connsiteY3" fmla="*/ 1569660 h 1569660"/>
                <a:gd name="connsiteX4" fmla="*/ 0 w 3674326"/>
                <a:gd name="connsiteY4" fmla="*/ 0 h 156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326" h="1569660" fill="none" extrusionOk="0">
                  <a:moveTo>
                    <a:pt x="0" y="0"/>
                  </a:moveTo>
                  <a:cubicBezTo>
                    <a:pt x="658711" y="-49533"/>
                    <a:pt x="2842138" y="-14809"/>
                    <a:pt x="3674326" y="0"/>
                  </a:cubicBezTo>
                  <a:cubicBezTo>
                    <a:pt x="3571446" y="604354"/>
                    <a:pt x="3653532" y="1131347"/>
                    <a:pt x="3674326" y="1569660"/>
                  </a:cubicBezTo>
                  <a:cubicBezTo>
                    <a:pt x="2573464" y="1521429"/>
                    <a:pt x="1580871" y="1654115"/>
                    <a:pt x="0" y="1569660"/>
                  </a:cubicBezTo>
                  <a:cubicBezTo>
                    <a:pt x="14018" y="1225496"/>
                    <a:pt x="120773" y="553610"/>
                    <a:pt x="0" y="0"/>
                  </a:cubicBezTo>
                  <a:close/>
                </a:path>
                <a:path w="3674326" h="1569660" stroke="0" extrusionOk="0">
                  <a:moveTo>
                    <a:pt x="0" y="0"/>
                  </a:moveTo>
                  <a:cubicBezTo>
                    <a:pt x="610253" y="118645"/>
                    <a:pt x="2156562" y="116012"/>
                    <a:pt x="3674326" y="0"/>
                  </a:cubicBezTo>
                  <a:cubicBezTo>
                    <a:pt x="3674807" y="487818"/>
                    <a:pt x="3662104" y="792603"/>
                    <a:pt x="3674326" y="1569660"/>
                  </a:cubicBezTo>
                  <a:cubicBezTo>
                    <a:pt x="3087360" y="1704260"/>
                    <a:pt x="486545" y="1412464"/>
                    <a:pt x="0" y="1569660"/>
                  </a:cubicBezTo>
                  <a:cubicBezTo>
                    <a:pt x="94608" y="1029083"/>
                    <a:pt x="141027" y="20138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Em </a:t>
              </a:r>
              <a:r>
                <a:rPr lang="en-US" sz="2400" dirty="0" err="1"/>
                <a:t>linguagem</a:t>
              </a:r>
              <a:r>
                <a:rPr lang="en-US" sz="2400" dirty="0"/>
                <a:t> </a:t>
              </a:r>
              <a:r>
                <a:rPr lang="en-US" sz="2400" dirty="0" err="1"/>
                <a:t>falada</a:t>
              </a:r>
              <a:r>
                <a:rPr lang="en-US" sz="2400" dirty="0"/>
                <a:t>, </a:t>
              </a:r>
              <a:r>
                <a:rPr lang="en-US" sz="2400" dirty="0" err="1"/>
                <a:t>é</a:t>
              </a:r>
              <a:r>
                <a:rPr lang="en-US" sz="2400" dirty="0"/>
                <a:t> </a:t>
              </a:r>
              <a:r>
                <a:rPr lang="en-US" sz="2400" dirty="0" err="1"/>
                <a:t>muito</a:t>
              </a:r>
              <a:r>
                <a:rPr lang="en-US" sz="2400" dirty="0"/>
                <a:t> </a:t>
              </a:r>
              <a:r>
                <a:rPr lang="en-US" sz="2400" dirty="0" err="1"/>
                <a:t>comum</a:t>
              </a:r>
              <a:r>
                <a:rPr lang="en-US" sz="2400" dirty="0"/>
                <a:t> usar </a:t>
              </a:r>
              <a:r>
                <a:rPr lang="en-US" sz="2400" b="1" i="1" dirty="0" err="1"/>
                <a:t>gonna</a:t>
              </a:r>
              <a:r>
                <a:rPr lang="en-US" sz="2400" dirty="0"/>
                <a:t> no </a:t>
              </a:r>
              <a:r>
                <a:rPr lang="en-US" sz="2400" dirty="0" err="1"/>
                <a:t>lugar</a:t>
              </a:r>
              <a:r>
                <a:rPr lang="en-US" sz="2400" dirty="0"/>
                <a:t> de </a:t>
              </a:r>
              <a:r>
                <a:rPr lang="en-US" sz="2400" b="1" i="1" dirty="0"/>
                <a:t>going to</a:t>
              </a:r>
              <a:r>
                <a:rPr lang="en-US" sz="2400" dirty="0"/>
                <a:t>.  </a:t>
              </a:r>
            </a:p>
            <a:p>
              <a:r>
                <a:rPr lang="en-US" sz="2400" dirty="0" err="1"/>
                <a:t>Exemplo</a:t>
              </a:r>
              <a:r>
                <a:rPr lang="en-US" sz="2400" dirty="0"/>
                <a:t>: </a:t>
              </a:r>
              <a:r>
                <a:rPr lang="en-US" sz="2400" i="1" dirty="0"/>
                <a:t>Gracie</a:t>
              </a:r>
              <a:r>
                <a:rPr lang="en-US" sz="2400" b="1" i="1" dirty="0"/>
                <a:t>’s </a:t>
              </a:r>
              <a:r>
                <a:rPr lang="en-US" sz="2400" b="1" i="1" dirty="0" err="1"/>
                <a:t>gonna</a:t>
              </a:r>
              <a:r>
                <a:rPr lang="en-US" sz="2400" b="1" i="1" dirty="0"/>
                <a:t> be </a:t>
              </a:r>
              <a:r>
                <a:rPr lang="en-US" sz="2400" i="1" dirty="0"/>
                <a:t>smarter when she grows up. </a:t>
              </a:r>
            </a:p>
            <a:p>
              <a:r>
                <a:rPr lang="en-US" sz="2400" i="1" dirty="0"/>
                <a:t>(= Gracie</a:t>
              </a:r>
              <a:r>
                <a:rPr lang="en-US" sz="2400" b="1" i="1" dirty="0"/>
                <a:t>’s going to be </a:t>
              </a:r>
              <a:r>
                <a:rPr lang="en-US" sz="2400" i="1" dirty="0"/>
                <a:t>smarter when she grows up.)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5F2783A4-0E4D-3216-63D3-28FDED6FD352}"/>
                </a:ext>
              </a:extLst>
            </p:cNvPr>
            <p:cNvSpPr/>
            <p:nvPr/>
          </p:nvSpPr>
          <p:spPr>
            <a:xfrm rot="21406225">
              <a:off x="667639" y="3653681"/>
              <a:ext cx="1514485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85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EA105AD2-4857-0EEF-7FB9-32CFAA6D368F}"/>
              </a:ext>
            </a:extLst>
          </p:cNvPr>
          <p:cNvGrpSpPr/>
          <p:nvPr/>
        </p:nvGrpSpPr>
        <p:grpSpPr>
          <a:xfrm>
            <a:off x="551233" y="1277546"/>
            <a:ext cx="4611188" cy="4662471"/>
            <a:chOff x="-371641" y="3375739"/>
            <a:chExt cx="8740490" cy="245737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18CBD73-9D68-D2B8-8818-66DB31DB5705}"/>
                </a:ext>
              </a:extLst>
            </p:cNvPr>
            <p:cNvSpPr txBox="1"/>
            <p:nvPr/>
          </p:nvSpPr>
          <p:spPr>
            <a:xfrm>
              <a:off x="-218578" y="3740541"/>
              <a:ext cx="8587427" cy="2092569"/>
            </a:xfrm>
            <a:custGeom>
              <a:avLst/>
              <a:gdLst>
                <a:gd name="connsiteX0" fmla="*/ 0 w 8587427"/>
                <a:gd name="connsiteY0" fmla="*/ 0 h 2092569"/>
                <a:gd name="connsiteX1" fmla="*/ 8587427 w 8587427"/>
                <a:gd name="connsiteY1" fmla="*/ 0 h 2092569"/>
                <a:gd name="connsiteX2" fmla="*/ 8587427 w 8587427"/>
                <a:gd name="connsiteY2" fmla="*/ 2092569 h 2092569"/>
                <a:gd name="connsiteX3" fmla="*/ 0 w 8587427"/>
                <a:gd name="connsiteY3" fmla="*/ 2092569 h 2092569"/>
                <a:gd name="connsiteX4" fmla="*/ 0 w 8587427"/>
                <a:gd name="connsiteY4" fmla="*/ 0 h 209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427" h="2092569" fill="none" extrusionOk="0">
                  <a:moveTo>
                    <a:pt x="0" y="0"/>
                  </a:moveTo>
                  <a:cubicBezTo>
                    <a:pt x="2712478" y="-49533"/>
                    <a:pt x="7255958" y="-14809"/>
                    <a:pt x="8587427" y="0"/>
                  </a:cubicBezTo>
                  <a:cubicBezTo>
                    <a:pt x="8675066" y="415329"/>
                    <a:pt x="8514748" y="1151471"/>
                    <a:pt x="8587427" y="2092569"/>
                  </a:cubicBezTo>
                  <a:cubicBezTo>
                    <a:pt x="7204850" y="2044338"/>
                    <a:pt x="2743928" y="2177024"/>
                    <a:pt x="0" y="2092569"/>
                  </a:cubicBezTo>
                  <a:cubicBezTo>
                    <a:pt x="-38581" y="1364213"/>
                    <a:pt x="63341" y="441613"/>
                    <a:pt x="0" y="0"/>
                  </a:cubicBezTo>
                  <a:close/>
                </a:path>
                <a:path w="8587427" h="2092569" stroke="0" extrusionOk="0">
                  <a:moveTo>
                    <a:pt x="0" y="0"/>
                  </a:moveTo>
                  <a:cubicBezTo>
                    <a:pt x="4242651" y="118645"/>
                    <a:pt x="6125027" y="116012"/>
                    <a:pt x="8587427" y="0"/>
                  </a:cubicBezTo>
                  <a:cubicBezTo>
                    <a:pt x="8454545" y="309644"/>
                    <a:pt x="8672378" y="1112461"/>
                    <a:pt x="8587427" y="2092569"/>
                  </a:cubicBezTo>
                  <a:cubicBezTo>
                    <a:pt x="7038564" y="2227169"/>
                    <a:pt x="3085431" y="1935373"/>
                    <a:pt x="0" y="2092569"/>
                  </a:cubicBezTo>
                  <a:cubicBezTo>
                    <a:pt x="-20187" y="1704360"/>
                    <a:pt x="-152480" y="77600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Joy</a:t>
              </a:r>
              <a:r>
                <a:rPr lang="pt-BR" dirty="0"/>
                <a:t> </a:t>
              </a:r>
              <a:r>
                <a:rPr lang="pt-BR" dirty="0" err="1"/>
                <a:t>Buolamwini</a:t>
              </a:r>
              <a:r>
                <a:rPr lang="pt-BR" dirty="0"/>
                <a:t> fundou a </a:t>
              </a:r>
              <a:r>
                <a:rPr lang="pt-BR" dirty="0" err="1"/>
                <a:t>Algorithmic</a:t>
              </a:r>
              <a:r>
                <a:rPr lang="pt-BR" dirty="0"/>
                <a:t> Justice League para destacar e combater os vieses de gênero e de etnia em algoritmos, particularmente nos sistemas de reconhecimento facial. Sua pesquisa revelou que esses sistemas têm taxas de erro significativamente mais altas para pessoas negras e mulheres, comparadas a homens brancos. Levando em consideração o resultado dessa pesquisa, para você, quais são as consequências de sistemas de reconhecimento facial enviesados? Em sua opinião, como governos podem combater essas tecnologias que reforçam sistemas de poder desiguais?</a:t>
              </a:r>
            </a:p>
          </p:txBody>
        </p:sp>
        <p:sp>
          <p:nvSpPr>
            <p:cNvPr id="12" name="Pentágono 11">
              <a:extLst>
                <a:ext uri="{FF2B5EF4-FFF2-40B4-BE49-F238E27FC236}">
                  <a16:creationId xmlns:a16="http://schemas.microsoft.com/office/drawing/2014/main" id="{E089CCE6-2985-E413-D8BC-37118AF37D0A}"/>
                </a:ext>
              </a:extLst>
            </p:cNvPr>
            <p:cNvSpPr/>
            <p:nvPr/>
          </p:nvSpPr>
          <p:spPr>
            <a:xfrm rot="21337717">
              <a:off x="-371641" y="3375739"/>
              <a:ext cx="4508334" cy="365567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BF17853-3E5B-4C6A-B5F6-A47B49198830}"/>
              </a:ext>
            </a:extLst>
          </p:cNvPr>
          <p:cNvSpPr txBox="1">
            <a:spLocks/>
          </p:cNvSpPr>
          <p:nvPr/>
        </p:nvSpPr>
        <p:spPr>
          <a:xfrm>
            <a:off x="363008" y="5940017"/>
            <a:ext cx="4904510" cy="86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BUOLAMWINI,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Joy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Unmasking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AI: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mission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protect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what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human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a world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machines. New York, USA: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Penguin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Random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House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2023. capa. Disponível em: https:/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enguinrandomhousehighereducation.com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/2023/11/08/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excerpt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from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unmasking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-ai/.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Unmasking AI by Joy Buolamwini: 9780593241844 | PenguinRandomHouse.com:  Books">
            <a:extLst>
              <a:ext uri="{FF2B5EF4-FFF2-40B4-BE49-F238E27FC236}">
                <a16:creationId xmlns:a16="http://schemas.microsoft.com/office/drawing/2014/main" id="{BC3BFF88-1D97-5FCF-E3CA-7235CACB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62" y="245917"/>
            <a:ext cx="6366165" cy="63661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5352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A375FE3A-FAC1-D6FD-94E1-E981F2B07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19" y="3813465"/>
            <a:ext cx="6035864" cy="30445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CBF5EFC-A325-9527-24A2-E09A0946E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43" y="-5550"/>
            <a:ext cx="6050240" cy="39437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BF17853-3E5B-4C6A-B5F6-A47B49198830}"/>
              </a:ext>
            </a:extLst>
          </p:cNvPr>
          <p:cNvSpPr txBox="1">
            <a:spLocks/>
          </p:cNvSpPr>
          <p:nvPr/>
        </p:nvSpPr>
        <p:spPr>
          <a:xfrm>
            <a:off x="6288013" y="6319125"/>
            <a:ext cx="5746868" cy="868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FARRAR, Jon.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What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does it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mean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be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human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? 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[London]: BBC Earth, [2022].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www.bbcearth.com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what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-does-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itmean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to-be-human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96828B-819A-75EC-EA30-CF192489EFFA}"/>
              </a:ext>
            </a:extLst>
          </p:cNvPr>
          <p:cNvSpPr txBox="1"/>
          <p:nvPr/>
        </p:nvSpPr>
        <p:spPr>
          <a:xfrm>
            <a:off x="6455829" y="674400"/>
            <a:ext cx="5411236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latin typeface="+mj-lt"/>
              </a:rPr>
              <a:t>Leia o texto e escolha 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 única alternativa que não apresenta uma afirmação verdadeira sobre a pergunta “O que significa ser humano?”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(“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What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does it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mean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human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?”). </a:t>
            </a:r>
          </a:p>
          <a:p>
            <a:endParaRPr lang="pt-BR" sz="2200" b="1" dirty="0">
              <a:solidFill>
                <a:srgbClr val="2F2F2E"/>
              </a:solidFill>
              <a:effectLst/>
              <a:latin typeface="+mj-lt"/>
            </a:endParaRP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Revela a complexidade da vida humana.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Aborda as contradições e os mistérios da vida humana.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Tem sido explorada por milhares de anos por diferentes grupos.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Foi uma das questões de reflexão de diferentes filósofos ao longo dos anos.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Foi respondida apenas por cientistas que capturaram a vastidão da experiência humana.</a:t>
            </a:r>
          </a:p>
        </p:txBody>
      </p:sp>
    </p:spTree>
    <p:extLst>
      <p:ext uri="{BB962C8B-B14F-4D97-AF65-F5344CB8AC3E}">
        <p14:creationId xmlns:p14="http://schemas.microsoft.com/office/powerpoint/2010/main" val="416336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fundo abstrata com padrão de rede">
            <a:extLst>
              <a:ext uri="{FF2B5EF4-FFF2-40B4-BE49-F238E27FC236}">
                <a16:creationId xmlns:a16="http://schemas.microsoft.com/office/drawing/2014/main" id="{5A072555-761B-6030-A718-94A68C0F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3" t="-1"/>
          <a:stretch/>
        </p:blipFill>
        <p:spPr>
          <a:xfrm>
            <a:off x="-332507" y="-1"/>
            <a:ext cx="12552218" cy="699654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3" y="908691"/>
            <a:ext cx="4681489" cy="269085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ARTIFICIAL INTELLIGENCE CHANGING THE FUTURE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205747" y="4310250"/>
            <a:ext cx="515461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As capas de revista indicam aspectos positivos ou negativos da inteligência artificial (IA)? Qual delas destaca os avanços em diagnósticos de saúde na Índia impulsionados pela IA?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98C673-FDE4-2ACF-D232-55EA13A125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860" y="0"/>
            <a:ext cx="5127504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Pentágono 2">
            <a:extLst>
              <a:ext uri="{FF2B5EF4-FFF2-40B4-BE49-F238E27FC236}">
                <a16:creationId xmlns:a16="http://schemas.microsoft.com/office/drawing/2014/main" id="{9000AD26-978F-728B-D9B1-BE987E04BA8E}"/>
              </a:ext>
            </a:extLst>
          </p:cNvPr>
          <p:cNvSpPr/>
          <p:nvPr/>
        </p:nvSpPr>
        <p:spPr>
          <a:xfrm>
            <a:off x="10349345" y="6199349"/>
            <a:ext cx="1714291" cy="555476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PRÓXIMA </a:t>
            </a:r>
          </a:p>
          <a:p>
            <a:pPr algn="ctr"/>
            <a:r>
              <a:rPr lang="en-US" b="1" dirty="0"/>
              <a:t>CAPA</a:t>
            </a:r>
          </a:p>
        </p:txBody>
      </p:sp>
    </p:spTree>
    <p:extLst>
      <p:ext uri="{BB962C8B-B14F-4D97-AF65-F5344CB8AC3E}">
        <p14:creationId xmlns:p14="http://schemas.microsoft.com/office/powerpoint/2010/main" val="182609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fundo abstrata com padrão de rede">
            <a:extLst>
              <a:ext uri="{FF2B5EF4-FFF2-40B4-BE49-F238E27FC236}">
                <a16:creationId xmlns:a16="http://schemas.microsoft.com/office/drawing/2014/main" id="{5A072555-761B-6030-A718-94A68C0F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3" t="-1"/>
          <a:stretch/>
        </p:blipFill>
        <p:spPr>
          <a:xfrm>
            <a:off x="-332507" y="-1"/>
            <a:ext cx="12552218" cy="699654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3" y="908691"/>
            <a:ext cx="4681489" cy="269085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ARTIFICIAL INTELLIGENCE CHANGING THE FUTURE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205747" y="4310250"/>
            <a:ext cx="515461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As capas de revista indicam aspectos positivos ou negativos da inteligência artificial (IA)? Qual delas destaca os avanços em diagnósticos de saúde na Índia impulsionados pela IA?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611F9B-00FA-2F77-0C12-B4D866BC5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122" y="10985"/>
            <a:ext cx="5154614" cy="6974572"/>
          </a:xfrm>
          <a:prstGeom prst="rect">
            <a:avLst/>
          </a:prstGeom>
        </p:spPr>
      </p:pic>
      <p:sp>
        <p:nvSpPr>
          <p:cNvPr id="7" name="Pentágono 6">
            <a:extLst>
              <a:ext uri="{FF2B5EF4-FFF2-40B4-BE49-F238E27FC236}">
                <a16:creationId xmlns:a16="http://schemas.microsoft.com/office/drawing/2014/main" id="{0AB32419-31D2-E43F-A9E3-713C6504C7C4}"/>
              </a:ext>
            </a:extLst>
          </p:cNvPr>
          <p:cNvSpPr/>
          <p:nvPr/>
        </p:nvSpPr>
        <p:spPr>
          <a:xfrm>
            <a:off x="10349345" y="6199349"/>
            <a:ext cx="1714291" cy="555476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PRÓXIMA </a:t>
            </a:r>
          </a:p>
          <a:p>
            <a:pPr algn="ctr"/>
            <a:r>
              <a:rPr lang="en-US" b="1" dirty="0"/>
              <a:t>CAPA</a:t>
            </a:r>
          </a:p>
        </p:txBody>
      </p:sp>
    </p:spTree>
    <p:extLst>
      <p:ext uri="{BB962C8B-B14F-4D97-AF65-F5344CB8AC3E}">
        <p14:creationId xmlns:p14="http://schemas.microsoft.com/office/powerpoint/2010/main" val="41094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fundo abstrata com padrão de rede">
            <a:extLst>
              <a:ext uri="{FF2B5EF4-FFF2-40B4-BE49-F238E27FC236}">
                <a16:creationId xmlns:a16="http://schemas.microsoft.com/office/drawing/2014/main" id="{5A072555-761B-6030-A718-94A68C0F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3" t="-1"/>
          <a:stretch/>
        </p:blipFill>
        <p:spPr>
          <a:xfrm>
            <a:off x="-332507" y="-1"/>
            <a:ext cx="12552218" cy="699654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3" y="908691"/>
            <a:ext cx="4681489" cy="269085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ARTIFICIAL INTELLIGENCE CHANGING THE FUTURE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205747" y="4310250"/>
            <a:ext cx="515461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As capas de revista indicam aspectos positivos ou negativos da inteligência artificial (IA)? Qual delas destaca os avanços em diagnósticos de saúde na Índia impulsionados pela IA?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36E8BB-D652-CC19-2910-83145812EA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762" y="2601"/>
            <a:ext cx="5487438" cy="7115963"/>
          </a:xfrm>
          <a:prstGeom prst="rect">
            <a:avLst/>
          </a:prstGeom>
        </p:spPr>
      </p:pic>
      <p:sp>
        <p:nvSpPr>
          <p:cNvPr id="7" name="Pentágono 6">
            <a:extLst>
              <a:ext uri="{FF2B5EF4-FFF2-40B4-BE49-F238E27FC236}">
                <a16:creationId xmlns:a16="http://schemas.microsoft.com/office/drawing/2014/main" id="{162C1AC7-FCF9-8EA2-E5A6-13533C9B6739}"/>
              </a:ext>
            </a:extLst>
          </p:cNvPr>
          <p:cNvSpPr/>
          <p:nvPr/>
        </p:nvSpPr>
        <p:spPr>
          <a:xfrm>
            <a:off x="10349345" y="6199349"/>
            <a:ext cx="1714291" cy="555476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PRÓXIMA </a:t>
            </a:r>
          </a:p>
          <a:p>
            <a:pPr algn="ctr"/>
            <a:r>
              <a:rPr lang="en-US" b="1" dirty="0"/>
              <a:t>CAPA</a:t>
            </a:r>
          </a:p>
        </p:txBody>
      </p:sp>
    </p:spTree>
    <p:extLst>
      <p:ext uri="{BB962C8B-B14F-4D97-AF65-F5344CB8AC3E}">
        <p14:creationId xmlns:p14="http://schemas.microsoft.com/office/powerpoint/2010/main" val="268072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8C0DC59-04D6-0D76-FEB4-F60B6DC88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25457"/>
              </p:ext>
            </p:extLst>
          </p:nvPr>
        </p:nvGraphicFramePr>
        <p:xfrm>
          <a:off x="1721186" y="213360"/>
          <a:ext cx="10214264" cy="6431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107132">
                  <a:extLst>
                    <a:ext uri="{9D8B030D-6E8A-4147-A177-3AD203B41FA5}">
                      <a16:colId xmlns:a16="http://schemas.microsoft.com/office/drawing/2014/main" val="511915526"/>
                    </a:ext>
                  </a:extLst>
                </a:gridCol>
                <a:gridCol w="5107132">
                  <a:extLst>
                    <a:ext uri="{9D8B030D-6E8A-4147-A177-3AD203B41FA5}">
                      <a16:colId xmlns:a16="http://schemas.microsoft.com/office/drawing/2014/main" val="1004003436"/>
                    </a:ext>
                  </a:extLst>
                </a:gridCol>
              </a:tblGrid>
              <a:tr h="936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lt1"/>
                          </a:solidFill>
                        </a:rPr>
                        <a:t>Pros </a:t>
                      </a:r>
                      <a:r>
                        <a:rPr lang="pt-BR" sz="2800" b="1" kern="1200" dirty="0" err="1">
                          <a:solidFill>
                            <a:schemeClr val="lt1"/>
                          </a:solidFill>
                        </a:rPr>
                        <a:t>of</a:t>
                      </a:r>
                      <a:r>
                        <a:rPr lang="pt-BR" sz="2800" b="1" kern="1200" dirty="0">
                          <a:solidFill>
                            <a:schemeClr val="lt1"/>
                          </a:solidFill>
                        </a:rPr>
                        <a:t> AI</a:t>
                      </a:r>
                    </a:p>
                    <a:p>
                      <a:pPr algn="ctr"/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 err="1">
                          <a:solidFill>
                            <a:schemeClr val="lt1"/>
                          </a:solidFill>
                        </a:rPr>
                        <a:t>Cons</a:t>
                      </a:r>
                      <a:r>
                        <a:rPr lang="pt-BR" sz="2800" b="1" kern="12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pt-BR" sz="2800" b="1" kern="1200" dirty="0" err="1">
                          <a:solidFill>
                            <a:schemeClr val="lt1"/>
                          </a:solidFill>
                        </a:rPr>
                        <a:t>of</a:t>
                      </a:r>
                      <a:r>
                        <a:rPr lang="pt-BR" sz="2800" b="1" kern="1200" dirty="0">
                          <a:solidFill>
                            <a:schemeClr val="lt1"/>
                          </a:solidFill>
                        </a:rPr>
                        <a:t> AI</a:t>
                      </a:r>
                    </a:p>
                    <a:p>
                      <a:pPr algn="ctr"/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59525"/>
                  </a:ext>
                </a:extLst>
              </a:tr>
              <a:tr h="936431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 err="1"/>
                        <a:t>Assists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doctors</a:t>
                      </a:r>
                      <a:r>
                        <a:rPr lang="pt-BR" sz="2800" dirty="0"/>
                        <a:t> in </a:t>
                      </a:r>
                      <a:r>
                        <a:rPr lang="pt-BR" sz="2800" dirty="0" err="1"/>
                        <a:t>diagnosing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patients</a:t>
                      </a:r>
                      <a:endParaRPr lang="pt-BR" sz="280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/>
                        <a:t>Continues </a:t>
                      </a:r>
                      <a:r>
                        <a:rPr lang="pt-BR" sz="2800" dirty="0" err="1"/>
                        <a:t>gender</a:t>
                      </a:r>
                      <a:r>
                        <a:rPr lang="pt-BR" sz="2800" dirty="0"/>
                        <a:t>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26706"/>
                  </a:ext>
                </a:extLst>
              </a:tr>
              <a:tr h="93643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Helps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translate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languages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create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a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dependency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on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technology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81633"/>
                  </a:ext>
                </a:extLst>
              </a:tr>
              <a:tr h="135933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Offers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help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to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customers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all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day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and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night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Raises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concerns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about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ethical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decisions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83699"/>
                  </a:ext>
                </a:extLst>
              </a:tr>
              <a:tr h="135933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Performs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repetitive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tasks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without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getting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tired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Reduces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the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human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touch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in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services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337617"/>
                  </a:ext>
                </a:extLst>
              </a:tr>
            </a:tbl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117919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628649" y="1997933"/>
            <a:ext cx="10934701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includes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assessing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data for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mis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represent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ation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re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shaping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teams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developing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AI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“She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current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project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profound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shape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theoretical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foundations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technology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912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F381BF0C-585A-C407-8175-3B99A290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" y="1168557"/>
            <a:ext cx="8940770" cy="510530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FE9E787-61D8-27BB-823E-4E5D3232DD82}"/>
              </a:ext>
            </a:extLst>
          </p:cNvPr>
          <p:cNvSpPr txBox="1">
            <a:spLocks/>
          </p:cNvSpPr>
          <p:nvPr/>
        </p:nvSpPr>
        <p:spPr>
          <a:xfrm>
            <a:off x="460665" y="6348845"/>
            <a:ext cx="8940770" cy="42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UNITED NATIONS WOMEN.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Artificial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intelligence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gender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equality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[New York, USA]: UN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Women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22 maio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www.unwomen.org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-stories/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explainer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/2024/05/artificial-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intelligence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and-gender-equality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F7FB23-D6C7-4901-9D8F-9AD91D62A6E3}"/>
              </a:ext>
            </a:extLst>
          </p:cNvPr>
          <p:cNvGrpSpPr/>
          <p:nvPr/>
        </p:nvGrpSpPr>
        <p:grpSpPr>
          <a:xfrm>
            <a:off x="9185357" y="784266"/>
            <a:ext cx="2887757" cy="5216470"/>
            <a:chOff x="-371641" y="3375739"/>
            <a:chExt cx="5473733" cy="2749358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F6FACAC-48EA-F6D4-014D-842315C83679}"/>
                </a:ext>
              </a:extLst>
            </p:cNvPr>
            <p:cNvSpPr txBox="1"/>
            <p:nvPr/>
          </p:nvSpPr>
          <p:spPr>
            <a:xfrm>
              <a:off x="422301" y="3740541"/>
              <a:ext cx="4679791" cy="2384556"/>
            </a:xfrm>
            <a:custGeom>
              <a:avLst/>
              <a:gdLst>
                <a:gd name="connsiteX0" fmla="*/ 0 w 4679791"/>
                <a:gd name="connsiteY0" fmla="*/ 0 h 2384556"/>
                <a:gd name="connsiteX1" fmla="*/ 4679791 w 4679791"/>
                <a:gd name="connsiteY1" fmla="*/ 0 h 2384556"/>
                <a:gd name="connsiteX2" fmla="*/ 4679791 w 4679791"/>
                <a:gd name="connsiteY2" fmla="*/ 2384556 h 2384556"/>
                <a:gd name="connsiteX3" fmla="*/ 0 w 4679791"/>
                <a:gd name="connsiteY3" fmla="*/ 2384556 h 2384556"/>
                <a:gd name="connsiteX4" fmla="*/ 0 w 4679791"/>
                <a:gd name="connsiteY4" fmla="*/ 0 h 238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9791" h="2384556" fill="none" extrusionOk="0">
                  <a:moveTo>
                    <a:pt x="0" y="0"/>
                  </a:moveTo>
                  <a:cubicBezTo>
                    <a:pt x="1921851" y="-49533"/>
                    <a:pt x="3630020" y="-14809"/>
                    <a:pt x="4679791" y="0"/>
                  </a:cubicBezTo>
                  <a:cubicBezTo>
                    <a:pt x="4767430" y="950334"/>
                    <a:pt x="4607112" y="1297325"/>
                    <a:pt x="4679791" y="2384556"/>
                  </a:cubicBezTo>
                  <a:cubicBezTo>
                    <a:pt x="3919186" y="2336325"/>
                    <a:pt x="1743796" y="2469011"/>
                    <a:pt x="0" y="2384556"/>
                  </a:cubicBezTo>
                  <a:cubicBezTo>
                    <a:pt x="-38581" y="1977482"/>
                    <a:pt x="63341" y="1171873"/>
                    <a:pt x="0" y="0"/>
                  </a:cubicBezTo>
                  <a:close/>
                </a:path>
                <a:path w="4679791" h="2384556" stroke="0" extrusionOk="0">
                  <a:moveTo>
                    <a:pt x="0" y="0"/>
                  </a:moveTo>
                  <a:cubicBezTo>
                    <a:pt x="2102113" y="118645"/>
                    <a:pt x="2394337" y="116012"/>
                    <a:pt x="4679791" y="0"/>
                  </a:cubicBezTo>
                  <a:cubicBezTo>
                    <a:pt x="4546909" y="1175560"/>
                    <a:pt x="4764742" y="1978314"/>
                    <a:pt x="4679791" y="2384556"/>
                  </a:cubicBezTo>
                  <a:cubicBezTo>
                    <a:pt x="2845725" y="2519156"/>
                    <a:pt x="1165721" y="2227360"/>
                    <a:pt x="0" y="2384556"/>
                  </a:cubicBezTo>
                  <a:cubicBezTo>
                    <a:pt x="-20187" y="1967316"/>
                    <a:pt x="-152480" y="863846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Para a entrevistada Mahfouz, “quando a tecnologia é </a:t>
              </a:r>
              <a:r>
                <a:rPr lang="pt-BR" dirty="0" err="1"/>
                <a:t>desenvol-vida</a:t>
              </a:r>
              <a:r>
                <a:rPr lang="pt-BR" dirty="0"/>
                <a:t> com apenas uma perspectiva, é como olhar para o mundo meio cego” (</a:t>
              </a:r>
              <a:r>
                <a:rPr lang="pt-BR" i="1" dirty="0"/>
                <a:t>“When </a:t>
              </a:r>
              <a:r>
                <a:rPr lang="pt-BR" i="1" dirty="0" err="1"/>
                <a:t>technology</a:t>
              </a:r>
              <a:r>
                <a:rPr lang="pt-BR" i="1" dirty="0"/>
                <a:t> [...] </a:t>
              </a:r>
              <a:r>
                <a:rPr lang="pt-BR" i="1" dirty="0" err="1"/>
                <a:t>half-blind</a:t>
              </a:r>
              <a:r>
                <a:rPr lang="pt-BR" i="1" dirty="0"/>
                <a:t>”</a:t>
              </a:r>
              <a:r>
                <a:rPr lang="pt-BR" dirty="0"/>
                <a:t>). Você concorda com essa fala? Por quê (não)? Em sua opinião, como a diversidade de perspectivas pode </a:t>
              </a:r>
              <a:r>
                <a:rPr lang="pt-BR" dirty="0" err="1"/>
                <a:t>bene-ficiar</a:t>
              </a:r>
              <a:r>
                <a:rPr lang="pt-BR" dirty="0"/>
                <a:t> o desenvolvimento tecnológico e a </a:t>
              </a:r>
              <a:r>
                <a:rPr lang="pt-BR" dirty="0" err="1"/>
                <a:t>socieda-de</a:t>
              </a:r>
              <a:r>
                <a:rPr lang="pt-BR" dirty="0"/>
                <a:t> como um todo?</a:t>
              </a:r>
            </a:p>
          </p:txBody>
        </p:sp>
        <p:sp>
          <p:nvSpPr>
            <p:cNvPr id="12" name="Pentágono 11">
              <a:extLst>
                <a:ext uri="{FF2B5EF4-FFF2-40B4-BE49-F238E27FC236}">
                  <a16:creationId xmlns:a16="http://schemas.microsoft.com/office/drawing/2014/main" id="{FD1CAF17-B4EA-AA85-F1FF-BFD759B12E29}"/>
                </a:ext>
              </a:extLst>
            </p:cNvPr>
            <p:cNvSpPr/>
            <p:nvPr/>
          </p:nvSpPr>
          <p:spPr>
            <a:xfrm rot="21337717">
              <a:off x="-371641" y="3375739"/>
              <a:ext cx="4508334" cy="365567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84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4D22-D27F-01D6-7C9B-16095CD5D24E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futuro com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negativas,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ou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won’t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antes do verbo principal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BF9D0-223B-E9CA-BCE4-B704B319DED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8: future </a:t>
            </a:r>
            <a:r>
              <a:rPr lang="pt-BR" sz="4000" b="1" dirty="0" err="1"/>
              <a:t>with</a:t>
            </a:r>
            <a:r>
              <a:rPr lang="pt-BR" sz="4000" b="1" dirty="0"/>
              <a:t> </a:t>
            </a:r>
            <a:r>
              <a:rPr lang="pt-BR" sz="4000" b="1" dirty="0" err="1"/>
              <a:t>will</a:t>
            </a:r>
            <a:r>
              <a:rPr lang="pt-BR" sz="4000" b="1" dirty="0"/>
              <a:t>/</a:t>
            </a:r>
          </a:p>
          <a:p>
            <a:r>
              <a:rPr lang="pt-BR" sz="4000" b="1" i="1" dirty="0"/>
              <a:t>Be </a:t>
            </a:r>
            <a:r>
              <a:rPr lang="pt-BR" sz="4000" b="1" i="1" dirty="0" err="1"/>
              <a:t>going</a:t>
            </a:r>
            <a:r>
              <a:rPr lang="pt-BR" sz="4000" b="1" i="1" dirty="0"/>
              <a:t> </a:t>
            </a:r>
            <a:r>
              <a:rPr lang="pt-BR" sz="4000" b="1" i="1" dirty="0" err="1"/>
              <a:t>to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3DAEBF-B2A2-98E2-3B48-43874ED0E885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4E06278-C1FB-F5C2-DB86-0630E4D01ADE}"/>
              </a:ext>
            </a:extLst>
          </p:cNvPr>
          <p:cNvGraphicFramePr>
            <a:graphicFrameLocks noGrp="1"/>
          </p:cNvGraphicFramePr>
          <p:nvPr/>
        </p:nvGraphicFramePr>
        <p:xfrm>
          <a:off x="581892" y="2915825"/>
          <a:ext cx="11265286" cy="297383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37675">
                  <a:extLst>
                    <a:ext uri="{9D8B030D-6E8A-4147-A177-3AD203B41FA5}">
                      <a16:colId xmlns:a16="http://schemas.microsoft.com/office/drawing/2014/main" val="1864552069"/>
                    </a:ext>
                  </a:extLst>
                </a:gridCol>
                <a:gridCol w="1324265">
                  <a:extLst>
                    <a:ext uri="{9D8B030D-6E8A-4147-A177-3AD203B41FA5}">
                      <a16:colId xmlns:a16="http://schemas.microsoft.com/office/drawing/2014/main" val="399085409"/>
                    </a:ext>
                  </a:extLst>
                </a:gridCol>
                <a:gridCol w="1551617">
                  <a:extLst>
                    <a:ext uri="{9D8B030D-6E8A-4147-A177-3AD203B41FA5}">
                      <a16:colId xmlns:a16="http://schemas.microsoft.com/office/drawing/2014/main" val="1374242774"/>
                    </a:ext>
                  </a:extLst>
                </a:gridCol>
                <a:gridCol w="2432032">
                  <a:extLst>
                    <a:ext uri="{9D8B030D-6E8A-4147-A177-3AD203B41FA5}">
                      <a16:colId xmlns:a16="http://schemas.microsoft.com/office/drawing/2014/main" val="2023743754"/>
                    </a:ext>
                  </a:extLst>
                </a:gridCol>
                <a:gridCol w="1693323">
                  <a:extLst>
                    <a:ext uri="{9D8B030D-6E8A-4147-A177-3AD203B41FA5}">
                      <a16:colId xmlns:a16="http://schemas.microsoft.com/office/drawing/2014/main" val="778365505"/>
                    </a:ext>
                  </a:extLst>
                </a:gridCol>
                <a:gridCol w="1626374">
                  <a:extLst>
                    <a:ext uri="{9D8B030D-6E8A-4147-A177-3AD203B41FA5}">
                      <a16:colId xmlns:a16="http://schemas.microsoft.com/office/drawing/2014/main" val="2299794396"/>
                    </a:ext>
                  </a:extLst>
                </a:gridCol>
              </a:tblGrid>
              <a:tr h="5496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Forma afirmativa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Forma negativa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50007"/>
                  </a:ext>
                </a:extLst>
              </a:tr>
              <a:tr h="185418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effectLst/>
                        </a:rPr>
                        <a:t>I/You/He/She/It/We/You/They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will</a:t>
                      </a:r>
                      <a:r>
                        <a:rPr lang="pt-BR" sz="2400" b="0" dirty="0">
                          <a:effectLst/>
                        </a:rPr>
                        <a:t> </a:t>
                      </a:r>
                      <a:r>
                        <a:rPr lang="pt-BR" sz="2400" b="0" dirty="0" err="1">
                          <a:effectLst/>
                        </a:rPr>
                        <a:t>be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there</a:t>
                      </a:r>
                      <a:r>
                        <a:rPr lang="pt-BR" sz="2400" b="0" dirty="0">
                          <a:effectLst/>
                        </a:rPr>
                        <a:t> </a:t>
                      </a:r>
                      <a:r>
                        <a:rPr lang="pt-BR" sz="2400" b="0" dirty="0" err="1">
                          <a:effectLst/>
                        </a:rPr>
                        <a:t>tomorrow</a:t>
                      </a:r>
                      <a:r>
                        <a:rPr lang="pt-BR" sz="2400" b="0" dirty="0">
                          <a:effectLst/>
                        </a:rPr>
                        <a:t>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0">
                          <a:effectLst/>
                        </a:rPr>
                        <a:t>I/You/He/She/It/We/You/They</a:t>
                      </a:r>
                      <a:endParaRPr lang="pt-BR" sz="24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won’t</a:t>
                      </a:r>
                      <a:r>
                        <a:rPr lang="pt-BR" sz="2400" b="1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pt-BR" sz="2400" b="0" dirty="0" err="1">
                          <a:effectLst/>
                        </a:rPr>
                        <a:t>be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>
                          <a:effectLst/>
                        </a:rPr>
                        <a:t>there tomorrow.</a:t>
                      </a:r>
                      <a:endParaRPr lang="pt-BR" sz="24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244616"/>
                  </a:ext>
                </a:extLst>
              </a:tr>
              <a:tr h="569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won’t</a:t>
                      </a:r>
                      <a:r>
                        <a:rPr lang="pt-BR" sz="2400" b="0" dirty="0">
                          <a:effectLst/>
                          <a:highlight>
                            <a:srgbClr val="FFF2CC"/>
                          </a:highlight>
                        </a:rPr>
                        <a:t> = </a:t>
                      </a:r>
                      <a:r>
                        <a:rPr lang="pt-BR" sz="2400" b="0" dirty="0" err="1">
                          <a:effectLst/>
                          <a:highlight>
                            <a:srgbClr val="FFF2CC"/>
                          </a:highlight>
                        </a:rPr>
                        <a:t>will</a:t>
                      </a:r>
                      <a:r>
                        <a:rPr lang="pt-BR" sz="2400" b="0" dirty="0"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pt-BR" sz="2400" b="0" dirty="0" err="1">
                          <a:effectLst/>
                          <a:highlight>
                            <a:srgbClr val="FFF2CC"/>
                          </a:highlight>
                        </a:rPr>
                        <a:t>not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4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15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4D22-D27F-01D6-7C9B-16095CD5D24E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futuro com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antes do sujeito e o verbo principal está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BF9D0-223B-E9CA-BCE4-B704B319DED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8: future </a:t>
            </a:r>
            <a:r>
              <a:rPr lang="pt-BR" sz="4000" b="1" dirty="0" err="1"/>
              <a:t>with</a:t>
            </a:r>
            <a:r>
              <a:rPr lang="pt-BR" sz="4000" b="1" dirty="0"/>
              <a:t> </a:t>
            </a:r>
            <a:r>
              <a:rPr lang="pt-BR" sz="4000" b="1" dirty="0" err="1"/>
              <a:t>will</a:t>
            </a:r>
            <a:r>
              <a:rPr lang="pt-BR" sz="4000" b="1" dirty="0"/>
              <a:t>/</a:t>
            </a:r>
          </a:p>
          <a:p>
            <a:r>
              <a:rPr lang="pt-BR" sz="4000" b="1" i="1" dirty="0"/>
              <a:t>Be </a:t>
            </a:r>
            <a:r>
              <a:rPr lang="pt-BR" sz="4000" b="1" i="1" dirty="0" err="1"/>
              <a:t>going</a:t>
            </a:r>
            <a:r>
              <a:rPr lang="pt-BR" sz="4000" b="1" i="1" dirty="0"/>
              <a:t> </a:t>
            </a:r>
            <a:r>
              <a:rPr lang="pt-BR" sz="4000" b="1" i="1" dirty="0" err="1"/>
              <a:t>to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3DAEBF-B2A2-98E2-3B48-43874ED0E885}"/>
              </a:ext>
            </a:extLst>
          </p:cNvPr>
          <p:cNvSpPr/>
          <p:nvPr/>
        </p:nvSpPr>
        <p:spPr>
          <a:xfrm>
            <a:off x="581891" y="3313247"/>
            <a:ext cx="11265287" cy="257641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E9A99F-121D-A710-082D-D18921E2DEBF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3334335"/>
          <a:ext cx="11265287" cy="257641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965739608"/>
                    </a:ext>
                  </a:extLst>
                </a:gridCol>
                <a:gridCol w="2086006">
                  <a:extLst>
                    <a:ext uri="{9D8B030D-6E8A-4147-A177-3AD203B41FA5}">
                      <a16:colId xmlns:a16="http://schemas.microsoft.com/office/drawing/2014/main" val="3841074776"/>
                    </a:ext>
                  </a:extLst>
                </a:gridCol>
                <a:gridCol w="813058">
                  <a:extLst>
                    <a:ext uri="{9D8B030D-6E8A-4147-A177-3AD203B41FA5}">
                      <a16:colId xmlns:a16="http://schemas.microsoft.com/office/drawing/2014/main" val="1311669493"/>
                    </a:ext>
                  </a:extLst>
                </a:gridCol>
                <a:gridCol w="1753303">
                  <a:extLst>
                    <a:ext uri="{9D8B030D-6E8A-4147-A177-3AD203B41FA5}">
                      <a16:colId xmlns:a16="http://schemas.microsoft.com/office/drawing/2014/main" val="3882575630"/>
                    </a:ext>
                  </a:extLst>
                </a:gridCol>
                <a:gridCol w="1197715">
                  <a:extLst>
                    <a:ext uri="{9D8B030D-6E8A-4147-A177-3AD203B41FA5}">
                      <a16:colId xmlns:a16="http://schemas.microsoft.com/office/drawing/2014/main" val="1696511158"/>
                    </a:ext>
                  </a:extLst>
                </a:gridCol>
                <a:gridCol w="2571339">
                  <a:extLst>
                    <a:ext uri="{9D8B030D-6E8A-4147-A177-3AD203B41FA5}">
                      <a16:colId xmlns:a16="http://schemas.microsoft.com/office/drawing/2014/main" val="7590481"/>
                    </a:ext>
                  </a:extLst>
                </a:gridCol>
                <a:gridCol w="1815166">
                  <a:extLst>
                    <a:ext uri="{9D8B030D-6E8A-4147-A177-3AD203B41FA5}">
                      <a16:colId xmlns:a16="http://schemas.microsoft.com/office/drawing/2014/main" val="89529767"/>
                    </a:ext>
                  </a:extLst>
                </a:gridCol>
              </a:tblGrid>
              <a:tr h="32719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Forma interrogativa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697686"/>
                  </a:ext>
                </a:extLst>
              </a:tr>
              <a:tr h="110367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Will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I/you/he/she/it/we/you/they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be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there</a:t>
                      </a:r>
                      <a:r>
                        <a:rPr lang="pt-BR" sz="2400" dirty="0"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tomorrow</a:t>
                      </a:r>
                      <a:r>
                        <a:rPr lang="pt-BR" sz="2400" dirty="0">
                          <a:effectLst/>
                        </a:rPr>
                        <a:t>?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Yes,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I/you/he/she/it/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we/you/they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will.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780517"/>
                  </a:ext>
                </a:extLst>
              </a:tr>
              <a:tr h="11036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I/you/he/she/it/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we/you/they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won’t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42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6341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1200</Words>
  <Application>Microsoft Macintosh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Gill Sans MT</vt:lpstr>
      <vt:lpstr>Helvetica</vt:lpstr>
      <vt:lpstr>Roboto</vt:lpstr>
      <vt:lpstr>Roboto Light</vt:lpstr>
      <vt:lpstr>Wingdings</vt:lpstr>
      <vt:lpstr>Pacote</vt:lpstr>
      <vt:lpstr>LÍNGUA INGLESA</vt:lpstr>
      <vt:lpstr>UNIT 8</vt:lpstr>
      <vt:lpstr>UNIT 8</vt:lpstr>
      <vt:lpstr>UNIT 8</vt:lpstr>
      <vt:lpstr>UNIT 8</vt:lpstr>
      <vt:lpstr>UNIT 8</vt:lpstr>
      <vt:lpstr>UNIT 8</vt:lpstr>
      <vt:lpstr>LANGUAGE REFERENCE</vt:lpstr>
      <vt:lpstr>LANGUAGE REFERENCE</vt:lpstr>
      <vt:lpstr>LANGUAGE REFERENCE</vt:lpstr>
      <vt:lpstr>LANGUAGE REFERENCE</vt:lpstr>
      <vt:lpstr>UNIT 8</vt:lpstr>
      <vt:lpstr>UNIT 8</vt:lpstr>
      <vt:lpstr>UNIT 8</vt:lpstr>
      <vt:lpstr>UNIT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2025-05-23T14:01:46Z</dcterms:modified>
</cp:coreProperties>
</file>