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374" r:id="rId3"/>
    <p:sldId id="373" r:id="rId4"/>
    <p:sldId id="375" r:id="rId5"/>
    <p:sldId id="376" r:id="rId6"/>
    <p:sldId id="377" r:id="rId7"/>
    <p:sldId id="378" r:id="rId8"/>
    <p:sldId id="491" r:id="rId9"/>
    <p:sldId id="492" r:id="rId10"/>
    <p:sldId id="493" r:id="rId11"/>
    <p:sldId id="379" r:id="rId12"/>
    <p:sldId id="3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E35D7D6-3EFF-4BD8-EC81-30196789EA1F}"/>
              </a:ext>
            </a:extLst>
          </p:cNvPr>
          <p:cNvSpPr/>
          <p:nvPr/>
        </p:nvSpPr>
        <p:spPr>
          <a:xfrm>
            <a:off x="1456534" y="3302081"/>
            <a:ext cx="10390643" cy="252610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3C8EFD-ED53-F911-04D4-C82B5EC26CE9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interrogativas, usamos 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do/does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sujeito e o verbo principal é usado em sua forma básica.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75934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2: SIMPLE PRESENT</a:t>
            </a:r>
            <a:endParaRPr lang="pt-BR" sz="4000" b="1" i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EAB7B9C-E713-164E-1322-59FA382CEFD8}"/>
              </a:ext>
            </a:extLst>
          </p:cNvPr>
          <p:cNvGraphicFramePr>
            <a:graphicFrameLocks noGrp="1"/>
          </p:cNvGraphicFramePr>
          <p:nvPr/>
        </p:nvGraphicFramePr>
        <p:xfrm>
          <a:off x="1456535" y="3302081"/>
          <a:ext cx="10390643" cy="252610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34381">
                  <a:extLst>
                    <a:ext uri="{9D8B030D-6E8A-4147-A177-3AD203B41FA5}">
                      <a16:colId xmlns:a16="http://schemas.microsoft.com/office/drawing/2014/main" val="3629824405"/>
                    </a:ext>
                  </a:extLst>
                </a:gridCol>
                <a:gridCol w="2388909">
                  <a:extLst>
                    <a:ext uri="{9D8B030D-6E8A-4147-A177-3AD203B41FA5}">
                      <a16:colId xmlns:a16="http://schemas.microsoft.com/office/drawing/2014/main" val="1808481389"/>
                    </a:ext>
                  </a:extLst>
                </a:gridCol>
                <a:gridCol w="876333">
                  <a:extLst>
                    <a:ext uri="{9D8B030D-6E8A-4147-A177-3AD203B41FA5}">
                      <a16:colId xmlns:a16="http://schemas.microsoft.com/office/drawing/2014/main" val="3301307014"/>
                    </a:ext>
                  </a:extLst>
                </a:gridCol>
                <a:gridCol w="1344512">
                  <a:extLst>
                    <a:ext uri="{9D8B030D-6E8A-4147-A177-3AD203B41FA5}">
                      <a16:colId xmlns:a16="http://schemas.microsoft.com/office/drawing/2014/main" val="3028777767"/>
                    </a:ext>
                  </a:extLst>
                </a:gridCol>
                <a:gridCol w="813826">
                  <a:extLst>
                    <a:ext uri="{9D8B030D-6E8A-4147-A177-3AD203B41FA5}">
                      <a16:colId xmlns:a16="http://schemas.microsoft.com/office/drawing/2014/main" val="1809636595"/>
                    </a:ext>
                  </a:extLst>
                </a:gridCol>
                <a:gridCol w="2152006">
                  <a:extLst>
                    <a:ext uri="{9D8B030D-6E8A-4147-A177-3AD203B41FA5}">
                      <a16:colId xmlns:a16="http://schemas.microsoft.com/office/drawing/2014/main" val="3927839086"/>
                    </a:ext>
                  </a:extLst>
                </a:gridCol>
                <a:gridCol w="1580676">
                  <a:extLst>
                    <a:ext uri="{9D8B030D-6E8A-4147-A177-3AD203B41FA5}">
                      <a16:colId xmlns:a16="http://schemas.microsoft.com/office/drawing/2014/main" val="3301444315"/>
                    </a:ext>
                  </a:extLst>
                </a:gridCol>
              </a:tblGrid>
              <a:tr h="26827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Forma interrogativa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Respostas curtas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564083"/>
                  </a:ext>
                </a:extLst>
              </a:tr>
              <a:tr h="591539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Do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I/you/we/they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use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plastic</a:t>
                      </a:r>
                      <a:r>
                        <a:rPr lang="pt-BR" sz="2400" dirty="0">
                          <a:effectLst/>
                        </a:rPr>
                        <a:t>?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Yes,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I/you/we/they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do.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195473"/>
                  </a:ext>
                </a:extLst>
              </a:tr>
              <a:tr h="2781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does.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230096"/>
                  </a:ext>
                </a:extLst>
              </a:tr>
              <a:tr h="591539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Does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No,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you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we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don’t.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349626"/>
                  </a:ext>
                </a:extLst>
              </a:tr>
              <a:tr h="2781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he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she</a:t>
                      </a:r>
                      <a:r>
                        <a:rPr lang="pt-BR" sz="2400" dirty="0">
                          <a:effectLst/>
                        </a:rPr>
                        <a:t>/it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doesn’t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35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58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7CA78E4-EC42-908E-2DCD-012AF15E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96" y="-11509"/>
            <a:ext cx="4605742" cy="685800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269283" y="1704625"/>
            <a:ext cx="3133135" cy="4247161"/>
            <a:chOff x="667900" y="3626397"/>
            <a:chExt cx="3133135" cy="424716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3785652"/>
            </a:xfrm>
            <a:custGeom>
              <a:avLst/>
              <a:gdLst>
                <a:gd name="connsiteX0" fmla="*/ 0 w 2961791"/>
                <a:gd name="connsiteY0" fmla="*/ 0 h 3785652"/>
                <a:gd name="connsiteX1" fmla="*/ 2961791 w 2961791"/>
                <a:gd name="connsiteY1" fmla="*/ 0 h 3785652"/>
                <a:gd name="connsiteX2" fmla="*/ 2961791 w 2961791"/>
                <a:gd name="connsiteY2" fmla="*/ 3785652 h 3785652"/>
                <a:gd name="connsiteX3" fmla="*/ 0 w 2961791"/>
                <a:gd name="connsiteY3" fmla="*/ 3785652 h 3785652"/>
                <a:gd name="connsiteX4" fmla="*/ 0 w 2961791"/>
                <a:gd name="connsiteY4" fmla="*/ 0 h 3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3785652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605805"/>
                    <a:pt x="2889112" y="2720140"/>
                    <a:pt x="2961791" y="3785652"/>
                  </a:cubicBezTo>
                  <a:cubicBezTo>
                    <a:pt x="2134064" y="3737421"/>
                    <a:pt x="613343" y="3870107"/>
                    <a:pt x="0" y="3785652"/>
                  </a:cubicBezTo>
                  <a:cubicBezTo>
                    <a:pt x="-38581" y="2333031"/>
                    <a:pt x="63341" y="1327805"/>
                    <a:pt x="0" y="0"/>
                  </a:cubicBezTo>
                  <a:close/>
                </a:path>
                <a:path w="2961791" h="3785652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637042"/>
                    <a:pt x="3046742" y="3121186"/>
                    <a:pt x="2961791" y="3785652"/>
                  </a:cubicBezTo>
                  <a:cubicBezTo>
                    <a:pt x="1938139" y="3920252"/>
                    <a:pt x="735825" y="3628456"/>
                    <a:pt x="0" y="3785652"/>
                  </a:cubicBezTo>
                  <a:cubicBezTo>
                    <a:pt x="-20187" y="3244272"/>
                    <a:pt x="-152480" y="68033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Conhecer convenções</a:t>
              </a:r>
            </a:p>
            <a:p>
              <a:r>
                <a:rPr lang="pt-BR" sz="2000" dirty="0"/>
                <a:t>relacionadas a contextos e a gêneros de texto ajuda-nos a compreender e a</a:t>
              </a:r>
            </a:p>
            <a:p>
              <a:r>
                <a:rPr lang="pt-BR" sz="2000" dirty="0"/>
                <a:t>produzir textos de cada gênero. Com um colega, identifiquem características do gênero </a:t>
              </a:r>
              <a:r>
                <a:rPr lang="pt-BR" sz="2000" b="1" dirty="0"/>
                <a:t>cartaz de campanha </a:t>
              </a:r>
              <a:r>
                <a:rPr lang="pt-BR" sz="2000" dirty="0"/>
                <a:t>que vocês encontram no texto e escrevam- nas em seus cadernos. 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8196138" y="5951786"/>
            <a:ext cx="4012868" cy="89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MEDITERRANEAN ASSOCIATION TO SAVE THE SEA TURTLES.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You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see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difference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. A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turtle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does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not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[2012]. 1 cartaz.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medasset.org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wp-content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/uploads/2015/08/KX24X33cm_english.jpg. Acesso em: 11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2</a:t>
            </a: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E5414158-CDFA-4963-B6C2-15FA5E7219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670" y="1909061"/>
            <a:ext cx="5975668" cy="163158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5E45EAE-017D-7713-E4CA-A45694B1B28F}"/>
              </a:ext>
            </a:extLst>
          </p:cNvPr>
          <p:cNvSpPr/>
          <p:nvPr/>
        </p:nvSpPr>
        <p:spPr>
          <a:xfrm>
            <a:off x="3590396" y="4901609"/>
            <a:ext cx="3140013" cy="935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542C189-F6CE-A874-9B1E-70520D40CF67}"/>
              </a:ext>
            </a:extLst>
          </p:cNvPr>
          <p:cNvSpPr/>
          <p:nvPr/>
        </p:nvSpPr>
        <p:spPr>
          <a:xfrm>
            <a:off x="6106670" y="1909061"/>
            <a:ext cx="5975668" cy="1631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BE44971-6FF3-8BD8-23B6-91BC49FE935F}"/>
              </a:ext>
            </a:extLst>
          </p:cNvPr>
          <p:cNvCxnSpPr/>
          <p:nvPr/>
        </p:nvCxnSpPr>
        <p:spPr>
          <a:xfrm flipV="1">
            <a:off x="3590396" y="1909061"/>
            <a:ext cx="2516274" cy="2992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5A113C8-AA6D-BF25-E90A-4954A6B9BF68}"/>
              </a:ext>
            </a:extLst>
          </p:cNvPr>
          <p:cNvCxnSpPr>
            <a:cxnSpLocks/>
          </p:cNvCxnSpPr>
          <p:nvPr/>
        </p:nvCxnSpPr>
        <p:spPr>
          <a:xfrm flipV="1">
            <a:off x="6707680" y="3540642"/>
            <a:ext cx="5374658" cy="2296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5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8AA7E60-06C5-4461-4340-8DE10DC9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08" y="1520891"/>
            <a:ext cx="3929818" cy="460904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454879-EB27-DB53-C605-1C9F01508D84}"/>
              </a:ext>
            </a:extLst>
          </p:cNvPr>
          <p:cNvSpPr txBox="1"/>
          <p:nvPr/>
        </p:nvSpPr>
        <p:spPr>
          <a:xfrm>
            <a:off x="9278590" y="514732"/>
            <a:ext cx="263268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Visual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artist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DeBris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6020BDB-DA1A-C1D8-413A-EC133946AF8B}"/>
              </a:ext>
            </a:extLst>
          </p:cNvPr>
          <p:cNvSpPr txBox="1"/>
          <p:nvPr/>
        </p:nvSpPr>
        <p:spPr>
          <a:xfrm>
            <a:off x="3750071" y="853286"/>
            <a:ext cx="339747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Visual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artist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Bordalo II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5A0C9C7-3922-57F5-BF6C-7EDFB1DD6524}"/>
              </a:ext>
            </a:extLst>
          </p:cNvPr>
          <p:cNvSpPr txBox="1"/>
          <p:nvPr/>
        </p:nvSpPr>
        <p:spPr>
          <a:xfrm>
            <a:off x="3193508" y="6129936"/>
            <a:ext cx="39298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Half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Hedgehog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(2023)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BA48D960-9E91-C37F-11A5-2A531271F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2937" y="1520892"/>
            <a:ext cx="3978334" cy="460904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9BC1B80-8B0E-E485-1041-CA0916D4820F}"/>
              </a:ext>
            </a:extLst>
          </p:cNvPr>
          <p:cNvSpPr txBox="1"/>
          <p:nvPr/>
        </p:nvSpPr>
        <p:spPr>
          <a:xfrm>
            <a:off x="7932937" y="6129937"/>
            <a:ext cx="397833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Feeding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Frenzy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(2017)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895B56-B9A6-8E7C-6C7E-B53895E32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627" y="0"/>
            <a:ext cx="1645085" cy="256834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72D97DD-3355-2690-18BF-39C124900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363" y="638324"/>
            <a:ext cx="1918410" cy="2413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2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6138875-C348-AC2D-8F48-34D92910AE80}"/>
              </a:ext>
            </a:extLst>
          </p:cNvPr>
          <p:cNvGrpSpPr/>
          <p:nvPr/>
        </p:nvGrpSpPr>
        <p:grpSpPr>
          <a:xfrm>
            <a:off x="280729" y="3635614"/>
            <a:ext cx="3166488" cy="2925209"/>
            <a:chOff x="439604" y="3062101"/>
            <a:chExt cx="3166488" cy="2925209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5FFA46DA-9391-0CF0-8CD1-753965471354}"/>
                </a:ext>
              </a:extLst>
            </p:cNvPr>
            <p:cNvSpPr txBox="1"/>
            <p:nvPr/>
          </p:nvSpPr>
          <p:spPr>
            <a:xfrm>
              <a:off x="643467" y="3740541"/>
              <a:ext cx="2167888" cy="2246769"/>
            </a:xfrm>
            <a:custGeom>
              <a:avLst/>
              <a:gdLst>
                <a:gd name="connsiteX0" fmla="*/ 0 w 2167888"/>
                <a:gd name="connsiteY0" fmla="*/ 0 h 2246769"/>
                <a:gd name="connsiteX1" fmla="*/ 2167888 w 2167888"/>
                <a:gd name="connsiteY1" fmla="*/ 0 h 2246769"/>
                <a:gd name="connsiteX2" fmla="*/ 2167888 w 2167888"/>
                <a:gd name="connsiteY2" fmla="*/ 2246769 h 2246769"/>
                <a:gd name="connsiteX3" fmla="*/ 0 w 2167888"/>
                <a:gd name="connsiteY3" fmla="*/ 2246769 h 2246769"/>
                <a:gd name="connsiteX4" fmla="*/ 0 w 2167888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888" h="2246769" fill="none" extrusionOk="0">
                  <a:moveTo>
                    <a:pt x="0" y="0"/>
                  </a:moveTo>
                  <a:cubicBezTo>
                    <a:pt x="404435" y="-49533"/>
                    <a:pt x="1121660" y="-14809"/>
                    <a:pt x="2167888" y="0"/>
                  </a:cubicBezTo>
                  <a:cubicBezTo>
                    <a:pt x="2255527" y="709360"/>
                    <a:pt x="2095209" y="1654734"/>
                    <a:pt x="2167888" y="2246769"/>
                  </a:cubicBezTo>
                  <a:cubicBezTo>
                    <a:pt x="1441992" y="2198538"/>
                    <a:pt x="756578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167888" h="2246769" stroke="0" extrusionOk="0">
                  <a:moveTo>
                    <a:pt x="0" y="0"/>
                  </a:moveTo>
                  <a:cubicBezTo>
                    <a:pt x="657242" y="118645"/>
                    <a:pt x="1451810" y="116012"/>
                    <a:pt x="2167888" y="0"/>
                  </a:cubicBezTo>
                  <a:cubicBezTo>
                    <a:pt x="2035006" y="629768"/>
                    <a:pt x="2252839" y="1685603"/>
                    <a:pt x="2167888" y="2246769"/>
                  </a:cubicBezTo>
                  <a:cubicBezTo>
                    <a:pt x="1179478" y="2381369"/>
                    <a:pt x="1040046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sua opinião,</a:t>
              </a:r>
            </a:p>
            <a:p>
              <a:r>
                <a:rPr lang="pt-BR" sz="2000" dirty="0"/>
                <a:t>de que maneiras a</a:t>
              </a:r>
            </a:p>
            <a:p>
              <a:r>
                <a:rPr lang="pt-BR" sz="2000" dirty="0"/>
                <a:t>arte reciclada pode</a:t>
              </a:r>
            </a:p>
            <a:p>
              <a:r>
                <a:rPr lang="pt-BR" sz="2000" dirty="0"/>
                <a:t>influenciar políticas</a:t>
              </a:r>
            </a:p>
            <a:p>
              <a:r>
                <a:rPr lang="pt-BR" sz="2000" dirty="0"/>
                <a:t>públicas sobre conservação</a:t>
              </a:r>
            </a:p>
            <a:p>
              <a:r>
                <a:rPr lang="pt-BR" sz="2000" dirty="0"/>
                <a:t>ambiental?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D6970E97-7F93-6D04-1C2C-0015B82AED76}"/>
                </a:ext>
              </a:extLst>
            </p:cNvPr>
            <p:cNvSpPr/>
            <p:nvPr/>
          </p:nvSpPr>
          <p:spPr>
            <a:xfrm rot="21337717">
              <a:off x="439604" y="3062101"/>
              <a:ext cx="3166488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2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arrafa de água de plástico esmagada">
            <a:extLst>
              <a:ext uri="{FF2B5EF4-FFF2-40B4-BE49-F238E27FC236}">
                <a16:creationId xmlns:a16="http://schemas.microsoft.com/office/drawing/2014/main" id="{48ECC241-DF5D-A3A0-640A-88D004D673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017" y="-1445049"/>
            <a:ext cx="12248858" cy="916029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753833" y="262147"/>
            <a:ext cx="4529469" cy="1723549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NO MORE </a:t>
            </a:r>
          </a:p>
          <a:p>
            <a:r>
              <a:rPr lang="pt-BR" sz="4000" b="1" dirty="0"/>
              <a:t>PLASTIC!</a:t>
            </a:r>
            <a:endParaRPr lang="pt-BR" sz="4000" b="1" i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555255" y="5871624"/>
            <a:ext cx="6919433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AUSTRALIAN MARINE CONSERVATION SOCIETY.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I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want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our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seas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plastic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free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. [2019.] 1 cartaz. Disponível em: https://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web.archive.org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/web/20250311090639if_/https://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www.marineconservation.org.au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wpcontent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/uploads/2020/11/AMCS_CausePosters_2019_01_Plastics_A3.pdf. Acesso em: 2 maio 2025.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948659" y="3834958"/>
            <a:ext cx="633464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Em sua opinião, qual é o objetivo do cartaz?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4E92BD-770D-8928-F750-98473FBD2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688" y="266316"/>
            <a:ext cx="4370451" cy="617004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615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0974F93-5870-D6F1-144C-1748CB705826}"/>
              </a:ext>
            </a:extLst>
          </p:cNvPr>
          <p:cNvGrpSpPr/>
          <p:nvPr/>
        </p:nvGrpSpPr>
        <p:grpSpPr>
          <a:xfrm>
            <a:off x="488767" y="1812577"/>
            <a:ext cx="5476098" cy="3352317"/>
            <a:chOff x="666816" y="3597911"/>
            <a:chExt cx="3867623" cy="3352317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0D2A7C70-8285-1D7D-BAA0-3FC955FEAB2A}"/>
                </a:ext>
              </a:extLst>
            </p:cNvPr>
            <p:cNvSpPr txBox="1"/>
            <p:nvPr/>
          </p:nvSpPr>
          <p:spPr>
            <a:xfrm>
              <a:off x="839244" y="4087906"/>
              <a:ext cx="3695195" cy="2862322"/>
            </a:xfrm>
            <a:custGeom>
              <a:avLst/>
              <a:gdLst>
                <a:gd name="connsiteX0" fmla="*/ 0 w 3695195"/>
                <a:gd name="connsiteY0" fmla="*/ 0 h 2862322"/>
                <a:gd name="connsiteX1" fmla="*/ 3695195 w 3695195"/>
                <a:gd name="connsiteY1" fmla="*/ 0 h 2862322"/>
                <a:gd name="connsiteX2" fmla="*/ 3695195 w 3695195"/>
                <a:gd name="connsiteY2" fmla="*/ 2862322 h 2862322"/>
                <a:gd name="connsiteX3" fmla="*/ 0 w 3695195"/>
                <a:gd name="connsiteY3" fmla="*/ 2862322 h 2862322"/>
                <a:gd name="connsiteX4" fmla="*/ 0 w 3695195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95" h="2862322" fill="none" extrusionOk="0">
                  <a:moveTo>
                    <a:pt x="0" y="0"/>
                  </a:moveTo>
                  <a:cubicBezTo>
                    <a:pt x="390866" y="-49533"/>
                    <a:pt x="3268805" y="-14809"/>
                    <a:pt x="3695195" y="0"/>
                  </a:cubicBezTo>
                  <a:cubicBezTo>
                    <a:pt x="3782834" y="1177938"/>
                    <a:pt x="3622516" y="2516856"/>
                    <a:pt x="3695195" y="2862322"/>
                  </a:cubicBezTo>
                  <a:cubicBezTo>
                    <a:pt x="2427550" y="2814091"/>
                    <a:pt x="1422139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3695195" h="2862322" stroke="0" extrusionOk="0">
                  <a:moveTo>
                    <a:pt x="0" y="0"/>
                  </a:moveTo>
                  <a:cubicBezTo>
                    <a:pt x="838833" y="118645"/>
                    <a:pt x="2637785" y="116012"/>
                    <a:pt x="3695195" y="0"/>
                  </a:cubicBezTo>
                  <a:cubicBezTo>
                    <a:pt x="3562313" y="618235"/>
                    <a:pt x="3780146" y="2215913"/>
                    <a:pt x="3695195" y="2862322"/>
                  </a:cubicBezTo>
                  <a:cubicBezTo>
                    <a:pt x="3302055" y="2996922"/>
                    <a:pt x="556561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Note que as </a:t>
              </a:r>
              <a:r>
                <a:rPr lang="en-US" sz="2000" dirty="0" err="1"/>
                <a:t>palavras</a:t>
              </a:r>
              <a:r>
                <a:rPr lang="en-US" sz="2000" dirty="0"/>
                <a:t> </a:t>
              </a:r>
              <a:r>
                <a:rPr lang="en-US" sz="2000" b="1" i="1" dirty="0"/>
                <a:t>pollution</a:t>
              </a:r>
              <a:r>
                <a:rPr lang="en-US" sz="2000" dirty="0"/>
                <a:t>,  </a:t>
              </a:r>
              <a:r>
                <a:rPr lang="en-US" sz="2000" b="1" i="1" dirty="0"/>
                <a:t>deforestation</a:t>
              </a:r>
              <a:r>
                <a:rPr lang="en-US" sz="2000" dirty="0"/>
                <a:t> e </a:t>
              </a:r>
              <a:r>
                <a:rPr lang="en-US" sz="2000" b="1" i="1" dirty="0"/>
                <a:t>production</a:t>
              </a:r>
              <a:r>
                <a:rPr lang="en-US" sz="2000" dirty="0"/>
                <a:t> </a:t>
              </a:r>
              <a:r>
                <a:rPr lang="en-US" sz="2000" dirty="0" err="1"/>
                <a:t>são</a:t>
              </a:r>
              <a:r>
                <a:rPr lang="en-US" sz="2000" dirty="0"/>
                <a:t> </a:t>
              </a:r>
              <a:r>
                <a:rPr lang="en-US" sz="2000" dirty="0" err="1"/>
                <a:t>substantivos</a:t>
              </a:r>
              <a:r>
                <a:rPr lang="en-US" sz="2000" dirty="0"/>
                <a:t> </a:t>
              </a:r>
              <a:r>
                <a:rPr lang="en-US" sz="2000" dirty="0" err="1"/>
                <a:t>formados</a:t>
              </a:r>
              <a:r>
                <a:rPr lang="en-US" sz="2000" dirty="0"/>
                <a:t> </a:t>
              </a:r>
              <a:r>
                <a:rPr lang="en-US" sz="2000" dirty="0" err="1"/>
                <a:t>pelo</a:t>
              </a:r>
              <a:r>
                <a:rPr lang="en-US" sz="2000" dirty="0"/>
                <a:t> </a:t>
              </a:r>
              <a:r>
                <a:rPr lang="en-US" sz="2000" dirty="0" err="1"/>
                <a:t>sufixo</a:t>
              </a:r>
              <a:r>
                <a:rPr lang="en-US" sz="2000" dirty="0"/>
                <a:t> </a:t>
              </a:r>
              <a:r>
                <a:rPr lang="en-US" sz="2000" b="1" i="1" dirty="0">
                  <a:solidFill>
                    <a:schemeClr val="accent6"/>
                  </a:solidFill>
                </a:rPr>
                <a:t>-</a:t>
              </a:r>
              <a:r>
                <a:rPr lang="en-US" sz="2000" b="1" i="1" dirty="0" err="1">
                  <a:solidFill>
                    <a:schemeClr val="accent6"/>
                  </a:solidFill>
                </a:rPr>
                <a:t>tion</a:t>
              </a:r>
              <a:r>
                <a:rPr lang="en-US" sz="2000" dirty="0"/>
                <a:t>.</a:t>
              </a:r>
            </a:p>
            <a:p>
              <a:r>
                <a:rPr lang="en-US" sz="2000" dirty="0"/>
                <a:t>O </a:t>
              </a:r>
              <a:r>
                <a:rPr lang="en-US" sz="2000" dirty="0" err="1"/>
                <a:t>acréscimo</a:t>
              </a:r>
              <a:r>
                <a:rPr lang="en-US" sz="2000" dirty="0"/>
                <a:t> de um </a:t>
              </a:r>
              <a:r>
                <a:rPr lang="en-US" sz="2000" dirty="0" err="1"/>
                <a:t>sufixo</a:t>
              </a:r>
              <a:r>
                <a:rPr lang="en-US" sz="2000" dirty="0"/>
                <a:t>, </a:t>
              </a:r>
              <a:r>
                <a:rPr lang="en-US" sz="2000" dirty="0" err="1"/>
                <a:t>geralmente</a:t>
              </a:r>
              <a:r>
                <a:rPr lang="en-US" sz="2000" dirty="0"/>
                <a:t>,</a:t>
              </a:r>
            </a:p>
            <a:p>
              <a:r>
                <a:rPr lang="en-US" sz="2000" dirty="0" err="1"/>
                <a:t>modifica</a:t>
              </a:r>
              <a:r>
                <a:rPr lang="en-US" sz="2000" dirty="0"/>
                <a:t> a </a:t>
              </a:r>
              <a:r>
                <a:rPr lang="en-US" sz="2000" dirty="0" err="1"/>
                <a:t>classe</a:t>
              </a:r>
              <a:r>
                <a:rPr lang="en-US" sz="2000" dirty="0"/>
                <a:t> grammatical da </a:t>
              </a:r>
              <a:r>
                <a:rPr lang="en-US" sz="2000" dirty="0" err="1"/>
                <a:t>palavra</a:t>
              </a:r>
              <a:r>
                <a:rPr lang="en-US" sz="2000" dirty="0"/>
                <a:t>. </a:t>
              </a:r>
              <a:r>
                <a:rPr lang="en-US" sz="2000" dirty="0" err="1"/>
                <a:t>Isso</a:t>
              </a:r>
              <a:r>
                <a:rPr lang="en-US" sz="2000" dirty="0"/>
                <a:t> </a:t>
              </a:r>
              <a:r>
                <a:rPr lang="en-US" sz="2000" dirty="0" err="1"/>
                <a:t>acontece</a:t>
              </a:r>
              <a:r>
                <a:rPr lang="en-US" sz="2000" dirty="0"/>
                <a:t> tanto </a:t>
              </a:r>
              <a:r>
                <a:rPr lang="en-US" sz="2000" dirty="0" err="1"/>
                <a:t>em</a:t>
              </a:r>
              <a:r>
                <a:rPr lang="en-US" sz="2000" dirty="0"/>
                <a:t> </a:t>
              </a:r>
              <a:r>
                <a:rPr lang="en-US" sz="2000" dirty="0" err="1"/>
                <a:t>inglês</a:t>
              </a:r>
              <a:r>
                <a:rPr lang="en-US" sz="2000" dirty="0"/>
                <a:t> </a:t>
              </a:r>
              <a:r>
                <a:rPr lang="en-US" sz="2000" dirty="0" err="1"/>
                <a:t>quanto</a:t>
              </a:r>
              <a:r>
                <a:rPr lang="en-US" sz="2000" dirty="0"/>
                <a:t> </a:t>
              </a:r>
              <a:r>
                <a:rPr lang="en-US" sz="2000" dirty="0" err="1"/>
                <a:t>em</a:t>
              </a:r>
              <a:r>
                <a:rPr lang="en-US" sz="2000" dirty="0"/>
                <a:t> </a:t>
              </a:r>
              <a:r>
                <a:rPr lang="en-US" sz="2000" dirty="0" err="1"/>
                <a:t>português</a:t>
              </a:r>
              <a:r>
                <a:rPr lang="en-US" sz="2000" dirty="0"/>
                <a:t>.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b="1" i="1" dirty="0"/>
                <a:t>pollute</a:t>
              </a:r>
              <a:r>
                <a:rPr lang="en-US" sz="2000" dirty="0"/>
                <a:t> (verbo) </a:t>
              </a:r>
              <a:r>
                <a:rPr lang="en-US" sz="2000" b="1" i="1" dirty="0"/>
                <a:t>pollu</a:t>
              </a:r>
              <a:r>
                <a:rPr lang="en-US" sz="2000" b="1" i="1" dirty="0">
                  <a:solidFill>
                    <a:schemeClr val="accent6"/>
                  </a:solidFill>
                </a:rPr>
                <a:t>tion</a:t>
              </a:r>
              <a:r>
                <a:rPr lang="en-US" sz="2000" dirty="0"/>
                <a:t> (</a:t>
              </a:r>
              <a:r>
                <a:rPr lang="en-US" sz="2000" dirty="0" err="1"/>
                <a:t>substantivo</a:t>
              </a:r>
              <a:r>
                <a:rPr lang="en-US" sz="2000" dirty="0"/>
                <a:t>)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b="1" i="1" dirty="0"/>
                <a:t>deforest</a:t>
              </a:r>
              <a:r>
                <a:rPr lang="en-US" sz="2000" dirty="0"/>
                <a:t> (verbo) </a:t>
              </a:r>
              <a:r>
                <a:rPr lang="en-US" sz="2000" b="1" i="1" dirty="0"/>
                <a:t>deforesta</a:t>
              </a:r>
              <a:r>
                <a:rPr lang="en-US" sz="2000" b="1" i="1" dirty="0">
                  <a:solidFill>
                    <a:schemeClr val="accent6"/>
                  </a:solidFill>
                </a:rPr>
                <a:t>tion</a:t>
              </a:r>
              <a:r>
                <a:rPr lang="en-US" sz="2000" dirty="0"/>
                <a:t> (</a:t>
              </a:r>
              <a:r>
                <a:rPr lang="en-US" sz="2000" dirty="0" err="1"/>
                <a:t>substantivo</a:t>
              </a:r>
              <a:r>
                <a:rPr lang="en-US" sz="2000" dirty="0"/>
                <a:t>)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b="1" i="1" dirty="0"/>
                <a:t>produce</a:t>
              </a:r>
              <a:r>
                <a:rPr lang="en-US" sz="2000" dirty="0"/>
                <a:t> (verbo) </a:t>
              </a:r>
              <a:r>
                <a:rPr lang="en-US" sz="2000" b="1" i="1" dirty="0"/>
                <a:t>produc</a:t>
              </a:r>
              <a:r>
                <a:rPr lang="en-US" sz="2000" b="1" i="1" dirty="0">
                  <a:solidFill>
                    <a:schemeClr val="accent6"/>
                  </a:solidFill>
                </a:rPr>
                <a:t>tion</a:t>
              </a:r>
              <a:r>
                <a:rPr lang="en-US" sz="2000" dirty="0"/>
                <a:t> (</a:t>
              </a:r>
              <a:r>
                <a:rPr lang="en-US" sz="2000" dirty="0" err="1"/>
                <a:t>substantivo</a:t>
              </a:r>
              <a:r>
                <a:rPr lang="en-US" sz="2000" dirty="0"/>
                <a:t>)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8CD2FBC4-54E7-8613-AA81-5290C5C19135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BE64C4E1-F1C8-A277-8A65-769FEE0EB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97565"/>
            <a:ext cx="2743200" cy="25527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0B8DBF9-579E-DDCE-1EEE-0772509B1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42" y="897565"/>
            <a:ext cx="2743200" cy="25527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EBB9BC2-2B31-99B6-028B-B86AABBED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3590112"/>
            <a:ext cx="2743200" cy="241934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D4B1FF2-E51C-709B-DA6D-A9F129332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341" y="3590112"/>
            <a:ext cx="2743199" cy="241934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5F0E614-F139-4135-D899-37E6955EC2AF}"/>
              </a:ext>
            </a:extLst>
          </p:cNvPr>
          <p:cNvSpPr txBox="1"/>
          <p:nvPr/>
        </p:nvSpPr>
        <p:spPr>
          <a:xfrm>
            <a:off x="6096000" y="542274"/>
            <a:ext cx="27432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water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pollu</a:t>
            </a:r>
            <a:r>
              <a:rPr lang="pt-BR" sz="2200" b="1" dirty="0" err="1">
                <a:solidFill>
                  <a:schemeClr val="accent6"/>
                </a:solidFill>
                <a:effectLst/>
                <a:latin typeface="+mj-lt"/>
              </a:rPr>
              <a:t>tion</a:t>
            </a:r>
            <a:endParaRPr lang="pt-BR" sz="2200" dirty="0"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CFFDB1F-4136-19C5-826C-286BD5311C75}"/>
              </a:ext>
            </a:extLst>
          </p:cNvPr>
          <p:cNvSpPr txBox="1"/>
          <p:nvPr/>
        </p:nvSpPr>
        <p:spPr>
          <a:xfrm>
            <a:off x="8970335" y="521923"/>
            <a:ext cx="27432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deforesta</a:t>
            </a:r>
            <a:r>
              <a:rPr lang="pt-BR" sz="2200" b="1" dirty="0" err="1">
                <a:solidFill>
                  <a:schemeClr val="accent6"/>
                </a:solidFill>
                <a:effectLst/>
                <a:latin typeface="+mj-lt"/>
              </a:rPr>
              <a:t>tion</a:t>
            </a:r>
            <a:endParaRPr lang="pt-BR" sz="2200" dirty="0"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1128C5-5DC7-A295-3E0D-B746C9316FC5}"/>
              </a:ext>
            </a:extLst>
          </p:cNvPr>
          <p:cNvSpPr txBox="1"/>
          <p:nvPr/>
        </p:nvSpPr>
        <p:spPr>
          <a:xfrm>
            <a:off x="6096000" y="5933863"/>
            <a:ext cx="27432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waste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produc</a:t>
            </a:r>
            <a:r>
              <a:rPr lang="pt-BR" sz="2200" b="1" dirty="0" err="1">
                <a:solidFill>
                  <a:schemeClr val="accent6"/>
                </a:solidFill>
                <a:effectLst/>
                <a:latin typeface="+mj-lt"/>
              </a:rPr>
              <a:t>tion</a:t>
            </a:r>
            <a:endParaRPr lang="pt-BR" sz="2200" dirty="0"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68EB269-C32D-82A6-9556-F53CA973512F}"/>
              </a:ext>
            </a:extLst>
          </p:cNvPr>
          <p:cNvSpPr txBox="1"/>
          <p:nvPr/>
        </p:nvSpPr>
        <p:spPr>
          <a:xfrm>
            <a:off x="8970335" y="5933863"/>
            <a:ext cx="27432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air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pollu</a:t>
            </a:r>
            <a:r>
              <a:rPr lang="pt-BR" sz="2200" b="1" dirty="0" err="1">
                <a:solidFill>
                  <a:schemeClr val="accent6"/>
                </a:solidFill>
                <a:effectLst/>
                <a:latin typeface="+mj-lt"/>
              </a:rPr>
              <a:t>tion</a:t>
            </a:r>
            <a:endParaRPr lang="pt-BR" sz="2200" dirty="0">
              <a:solidFill>
                <a:schemeClr val="accent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55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243111" y="2086036"/>
            <a:ext cx="3133135" cy="3016054"/>
            <a:chOff x="667900" y="3626397"/>
            <a:chExt cx="3133135" cy="3016054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554545"/>
            </a:xfrm>
            <a:custGeom>
              <a:avLst/>
              <a:gdLst>
                <a:gd name="connsiteX0" fmla="*/ 0 w 2961791"/>
                <a:gd name="connsiteY0" fmla="*/ 0 h 2554545"/>
                <a:gd name="connsiteX1" fmla="*/ 2961791 w 2961791"/>
                <a:gd name="connsiteY1" fmla="*/ 0 h 2554545"/>
                <a:gd name="connsiteX2" fmla="*/ 2961791 w 2961791"/>
                <a:gd name="connsiteY2" fmla="*/ 2554545 h 2554545"/>
                <a:gd name="connsiteX3" fmla="*/ 0 w 2961791"/>
                <a:gd name="connsiteY3" fmla="*/ 2554545 h 2554545"/>
                <a:gd name="connsiteX4" fmla="*/ 0 w 2961791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554545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1036536"/>
                    <a:pt x="2889112" y="1402784"/>
                    <a:pt x="2961791" y="2554545"/>
                  </a:cubicBezTo>
                  <a:cubicBezTo>
                    <a:pt x="2134064" y="2506314"/>
                    <a:pt x="613343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961791" h="2554545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1203191"/>
                    <a:pt x="3046742" y="1803708"/>
                    <a:pt x="2961791" y="2554545"/>
                  </a:cubicBezTo>
                  <a:cubicBezTo>
                    <a:pt x="1938139" y="2689145"/>
                    <a:pt x="735825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palavras parecidas com o português</a:t>
              </a:r>
            </a:p>
            <a:p>
              <a:r>
                <a:rPr lang="pt-BR" sz="2000" dirty="0"/>
                <a:t>para fazer previsões sobre o texto e compreendê-lo. Que palavras parecidas com o português você encontra no texto?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3376246" y="6290667"/>
            <a:ext cx="8508542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JONES, Frances.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Brazil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dumps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3.44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million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tons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plastic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waste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sea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every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year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Revista Pesquisa FAPESP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[São Paulo], ano 23,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321, nov. 2022.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revistapesquisa.fapesp.br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/brazil-dumps-3-44-million-tons-of-plastic-waste-into-the-sea-every-year/. Acesso em: 11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2</a:t>
            </a:r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DB3724B-848F-D597-0477-2D295CFC93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441" y="284814"/>
            <a:ext cx="8327347" cy="60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6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0974F93-5870-D6F1-144C-1748CB705826}"/>
              </a:ext>
            </a:extLst>
          </p:cNvPr>
          <p:cNvGrpSpPr/>
          <p:nvPr/>
        </p:nvGrpSpPr>
        <p:grpSpPr>
          <a:xfrm>
            <a:off x="2549877" y="3429000"/>
            <a:ext cx="7092245" cy="3044540"/>
            <a:chOff x="666816" y="3597911"/>
            <a:chExt cx="5009065" cy="304454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0D2A7C70-8285-1D7D-BAA0-3FC955FEAB2A}"/>
                </a:ext>
              </a:extLst>
            </p:cNvPr>
            <p:cNvSpPr txBox="1"/>
            <p:nvPr/>
          </p:nvSpPr>
          <p:spPr>
            <a:xfrm>
              <a:off x="839243" y="4087906"/>
              <a:ext cx="4836638" cy="2554545"/>
            </a:xfrm>
            <a:custGeom>
              <a:avLst/>
              <a:gdLst>
                <a:gd name="connsiteX0" fmla="*/ 0 w 4836638"/>
                <a:gd name="connsiteY0" fmla="*/ 0 h 2554545"/>
                <a:gd name="connsiteX1" fmla="*/ 4836638 w 4836638"/>
                <a:gd name="connsiteY1" fmla="*/ 0 h 2554545"/>
                <a:gd name="connsiteX2" fmla="*/ 4836638 w 4836638"/>
                <a:gd name="connsiteY2" fmla="*/ 2554545 h 2554545"/>
                <a:gd name="connsiteX3" fmla="*/ 0 w 4836638"/>
                <a:gd name="connsiteY3" fmla="*/ 2554545 h 2554545"/>
                <a:gd name="connsiteX4" fmla="*/ 0 w 4836638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638" h="2554545" fill="none" extrusionOk="0">
                  <a:moveTo>
                    <a:pt x="0" y="0"/>
                  </a:moveTo>
                  <a:cubicBezTo>
                    <a:pt x="2156319" y="-49533"/>
                    <a:pt x="3061649" y="-14809"/>
                    <a:pt x="4836638" y="0"/>
                  </a:cubicBezTo>
                  <a:cubicBezTo>
                    <a:pt x="4924277" y="1036536"/>
                    <a:pt x="4763959" y="1402784"/>
                    <a:pt x="4836638" y="2554545"/>
                  </a:cubicBezTo>
                  <a:cubicBezTo>
                    <a:pt x="4248738" y="2506314"/>
                    <a:pt x="877360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4836638" h="2554545" stroke="0" extrusionOk="0">
                  <a:moveTo>
                    <a:pt x="0" y="0"/>
                  </a:moveTo>
                  <a:cubicBezTo>
                    <a:pt x="1533914" y="118645"/>
                    <a:pt x="3210169" y="116012"/>
                    <a:pt x="4836638" y="0"/>
                  </a:cubicBezTo>
                  <a:cubicBezTo>
                    <a:pt x="4703756" y="1203191"/>
                    <a:pt x="4921589" y="1803708"/>
                    <a:pt x="4836638" y="2554545"/>
                  </a:cubicBezTo>
                  <a:cubicBezTo>
                    <a:pt x="4234108" y="2689145"/>
                    <a:pt x="844873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Question words</a:t>
              </a:r>
            </a:p>
            <a:p>
              <a:r>
                <a:rPr lang="en-US" sz="2000" dirty="0" err="1"/>
                <a:t>Usamos</a:t>
              </a:r>
              <a:r>
                <a:rPr lang="en-US" sz="2000" dirty="0"/>
                <a:t>: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b="1" dirty="0"/>
                <a:t>who</a:t>
              </a:r>
              <a:r>
                <a:rPr lang="en-US" sz="2000" dirty="0"/>
                <a:t> para </a:t>
              </a:r>
              <a:r>
                <a:rPr lang="en-US" sz="2000" dirty="0" err="1"/>
                <a:t>perguntar</a:t>
              </a:r>
              <a:r>
                <a:rPr lang="en-US" sz="2000" dirty="0"/>
                <a:t> </a:t>
              </a:r>
              <a:r>
                <a:rPr lang="en-US" sz="2000" dirty="0" err="1"/>
                <a:t>sobre</a:t>
              </a:r>
              <a:r>
                <a:rPr lang="en-US" sz="2000" dirty="0"/>
                <a:t> </a:t>
              </a:r>
              <a:r>
                <a:rPr lang="en-US" sz="2000" dirty="0" err="1"/>
                <a:t>pessoas</a:t>
              </a:r>
              <a:r>
                <a:rPr lang="en-US" sz="2000" dirty="0"/>
                <a:t>;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b="1" dirty="0"/>
                <a:t>what</a:t>
              </a:r>
              <a:r>
                <a:rPr lang="en-US" sz="2000" dirty="0"/>
                <a:t> para </a:t>
              </a:r>
              <a:r>
                <a:rPr lang="en-US" sz="2000" dirty="0" err="1"/>
                <a:t>perguntar</a:t>
              </a:r>
              <a:r>
                <a:rPr lang="en-US" sz="2000" dirty="0"/>
                <a:t> </a:t>
              </a:r>
              <a:r>
                <a:rPr lang="en-US" sz="2000" dirty="0" err="1"/>
                <a:t>sobre</a:t>
              </a:r>
              <a:r>
                <a:rPr lang="en-US" sz="2000" dirty="0"/>
                <a:t> </a:t>
              </a:r>
              <a:r>
                <a:rPr lang="en-US" sz="2000" dirty="0" err="1"/>
                <a:t>coisas</a:t>
              </a:r>
              <a:r>
                <a:rPr lang="en-US" sz="2000" dirty="0"/>
                <a:t>, </a:t>
              </a:r>
              <a:r>
                <a:rPr lang="en-US" sz="2000" dirty="0" err="1"/>
                <a:t>fatos</a:t>
              </a:r>
              <a:r>
                <a:rPr lang="en-US" sz="2000" dirty="0"/>
                <a:t> </a:t>
              </a:r>
              <a:r>
                <a:rPr lang="en-US" sz="2000" dirty="0" err="1"/>
                <a:t>ou</a:t>
              </a:r>
              <a:r>
                <a:rPr lang="en-US" sz="2000" dirty="0"/>
                <a:t> </a:t>
              </a:r>
              <a:r>
                <a:rPr lang="en-US" sz="2000" dirty="0" err="1"/>
                <a:t>atividades</a:t>
              </a:r>
              <a:r>
                <a:rPr lang="en-US" sz="2000" dirty="0"/>
                <a:t>;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b="1" dirty="0"/>
                <a:t>how much </a:t>
              </a:r>
              <a:r>
                <a:rPr lang="en-US" sz="2000" dirty="0"/>
                <a:t>para </a:t>
              </a:r>
              <a:r>
                <a:rPr lang="en-US" sz="2000" dirty="0" err="1"/>
                <a:t>perguntar</a:t>
              </a:r>
              <a:r>
                <a:rPr lang="en-US" sz="2000" dirty="0"/>
                <a:t> </a:t>
              </a:r>
              <a:r>
                <a:rPr lang="en-US" sz="2000" dirty="0" err="1"/>
                <a:t>sobre</a:t>
              </a:r>
              <a:r>
                <a:rPr lang="en-US" sz="2000" dirty="0"/>
                <a:t> </a:t>
              </a:r>
              <a:r>
                <a:rPr lang="en-US" sz="2000" dirty="0" err="1"/>
                <a:t>uma</a:t>
              </a:r>
              <a:r>
                <a:rPr lang="en-US" sz="2000" dirty="0"/>
                <a:t> </a:t>
              </a:r>
              <a:r>
                <a:rPr lang="en-US" sz="2000" dirty="0" err="1"/>
                <a:t>quantidade</a:t>
              </a:r>
              <a:r>
                <a:rPr lang="en-US" sz="2000" dirty="0"/>
                <a:t> (</a:t>
              </a:r>
              <a:r>
                <a:rPr lang="en-US" sz="2000" dirty="0" err="1"/>
                <a:t>palavras</a:t>
              </a:r>
              <a:r>
                <a:rPr lang="en-US" sz="2000" dirty="0"/>
                <a:t> </a:t>
              </a:r>
              <a:r>
                <a:rPr lang="en-US" sz="2000" dirty="0" err="1"/>
                <a:t>incontáveis</a:t>
              </a:r>
              <a:r>
                <a:rPr lang="en-US" sz="2000" dirty="0"/>
                <a:t> </a:t>
              </a:r>
              <a:r>
                <a:rPr lang="en-US" sz="2000" dirty="0" err="1"/>
                <a:t>como</a:t>
              </a:r>
              <a:r>
                <a:rPr lang="en-US" sz="2000" dirty="0"/>
                <a:t> </a:t>
              </a:r>
              <a:r>
                <a:rPr lang="en-US" sz="2000" i="1" dirty="0"/>
                <a:t>plastic</a:t>
              </a:r>
              <a:r>
                <a:rPr lang="en-US" sz="2000" dirty="0"/>
                <a:t>);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b="1" dirty="0"/>
                <a:t>when</a:t>
              </a:r>
              <a:r>
                <a:rPr lang="en-US" sz="2000" dirty="0"/>
                <a:t> para </a:t>
              </a:r>
              <a:r>
                <a:rPr lang="en-US" sz="2000" dirty="0" err="1"/>
                <a:t>perguntar</a:t>
              </a:r>
              <a:r>
                <a:rPr lang="en-US" sz="2000" dirty="0"/>
                <a:t> </a:t>
              </a:r>
              <a:r>
                <a:rPr lang="en-US" sz="2000" dirty="0" err="1"/>
                <a:t>sobre</a:t>
              </a:r>
              <a:r>
                <a:rPr lang="en-US" sz="2000" dirty="0"/>
                <a:t> tempo;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b="1" dirty="0"/>
                <a:t>why</a:t>
              </a:r>
              <a:r>
                <a:rPr lang="en-US" sz="2000" dirty="0"/>
                <a:t> para </a:t>
              </a:r>
              <a:r>
                <a:rPr lang="en-US" sz="2000" dirty="0" err="1"/>
                <a:t>perguntar</a:t>
              </a:r>
              <a:r>
                <a:rPr lang="en-US" sz="2000" dirty="0"/>
                <a:t> </a:t>
              </a:r>
              <a:r>
                <a:rPr lang="en-US" sz="2000" dirty="0" err="1"/>
                <a:t>sobre</a:t>
              </a:r>
              <a:r>
                <a:rPr lang="en-US" sz="2000" dirty="0"/>
                <a:t> </a:t>
              </a:r>
              <a:r>
                <a:rPr lang="en-US" sz="2000" dirty="0" err="1"/>
                <a:t>uma</a:t>
              </a:r>
              <a:r>
                <a:rPr lang="en-US" sz="2000" dirty="0"/>
                <a:t> </a:t>
              </a:r>
              <a:r>
                <a:rPr lang="en-US" sz="2000" dirty="0" err="1"/>
                <a:t>explicação</a:t>
              </a:r>
              <a:r>
                <a:rPr lang="en-US" sz="2000" dirty="0"/>
                <a:t> </a:t>
              </a:r>
              <a:r>
                <a:rPr lang="en-US" sz="2000" dirty="0" err="1"/>
                <a:t>ou</a:t>
              </a:r>
              <a:r>
                <a:rPr lang="en-US" sz="2000" dirty="0"/>
                <a:t> um </a:t>
              </a:r>
              <a:r>
                <a:rPr lang="en-US" sz="2000" dirty="0" err="1"/>
                <a:t>motivo</a:t>
              </a:r>
              <a:r>
                <a:rPr lang="en-US" sz="2000" dirty="0"/>
                <a:t>.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8CD2FBC4-54E7-8613-AA81-5290C5C19135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486B4B-C34F-0519-BE06-F59D52E9066B}"/>
              </a:ext>
            </a:extLst>
          </p:cNvPr>
          <p:cNvSpPr txBox="1"/>
          <p:nvPr/>
        </p:nvSpPr>
        <p:spPr>
          <a:xfrm>
            <a:off x="1426924" y="1207127"/>
            <a:ext cx="958228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Responda às perguntas a seguir. Use o </a:t>
            </a:r>
            <a:r>
              <a:rPr lang="pt-BR" sz="2100" b="1" i="1" dirty="0" err="1">
                <a:solidFill>
                  <a:srgbClr val="2F2F2E"/>
                </a:solidFill>
                <a:effectLst/>
                <a:latin typeface="+mj-lt"/>
              </a:rPr>
              <a:t>Language</a:t>
            </a:r>
            <a:r>
              <a:rPr lang="pt-BR" sz="2100" b="1" i="1" dirty="0">
                <a:solidFill>
                  <a:srgbClr val="2F2F2E"/>
                </a:solidFill>
                <a:effectLst/>
                <a:latin typeface="+mj-lt"/>
              </a:rPr>
              <a:t> note 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para ajudar você.</a:t>
            </a:r>
          </a:p>
          <a:p>
            <a:pPr marL="457200" indent="-457200">
              <a:buFont typeface="+mj-lt"/>
              <a:buAutoNum type="alphaLcPeriod"/>
            </a:pP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Who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author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text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What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total volume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plastic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waste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estimated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worldwide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How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much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plastic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does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Brazil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discard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into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environment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every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year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When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does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use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plastic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start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rise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are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effects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plastic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organisms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ecosystems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still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largely</a:t>
            </a:r>
            <a:r>
              <a:rPr lang="pt-BR" sz="21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unknown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640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346592" y="6130639"/>
            <a:ext cx="5012218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LESS PLASTIC.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9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tips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for living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with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less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plastic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[201-]. 1 cartaz.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www.lessplastic.org.uk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/9-tips-living-less-plastic/. Acesso em: 11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2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2A409E0-B553-7691-362F-8303F5BB004F}"/>
              </a:ext>
            </a:extLst>
          </p:cNvPr>
          <p:cNvGrpSpPr/>
          <p:nvPr/>
        </p:nvGrpSpPr>
        <p:grpSpPr>
          <a:xfrm>
            <a:off x="946220" y="2043506"/>
            <a:ext cx="3133135" cy="3323831"/>
            <a:chOff x="667900" y="3626397"/>
            <a:chExt cx="3133135" cy="3323831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32BFA06B-C6A1-650F-EB2B-7966646BA10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862322"/>
            </a:xfrm>
            <a:custGeom>
              <a:avLst/>
              <a:gdLst>
                <a:gd name="connsiteX0" fmla="*/ 0 w 2961791"/>
                <a:gd name="connsiteY0" fmla="*/ 0 h 2862322"/>
                <a:gd name="connsiteX1" fmla="*/ 2961791 w 2961791"/>
                <a:gd name="connsiteY1" fmla="*/ 0 h 2862322"/>
                <a:gd name="connsiteX2" fmla="*/ 2961791 w 2961791"/>
                <a:gd name="connsiteY2" fmla="*/ 2862322 h 2862322"/>
                <a:gd name="connsiteX3" fmla="*/ 0 w 2961791"/>
                <a:gd name="connsiteY3" fmla="*/ 2862322 h 2862322"/>
                <a:gd name="connsiteX4" fmla="*/ 0 w 2961791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862322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1177938"/>
                    <a:pt x="2889112" y="2516856"/>
                    <a:pt x="2961791" y="2862322"/>
                  </a:cubicBezTo>
                  <a:cubicBezTo>
                    <a:pt x="2134064" y="2814091"/>
                    <a:pt x="613343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2961791" h="2862322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618235"/>
                    <a:pt x="3046742" y="2215913"/>
                    <a:pt x="2961791" y="2862322"/>
                  </a:cubicBezTo>
                  <a:cubicBezTo>
                    <a:pt x="1938139" y="2996922"/>
                    <a:pt x="735825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o contexto</a:t>
              </a:r>
            </a:p>
            <a:p>
              <a:r>
                <a:rPr lang="pt-BR" sz="2000" dirty="0"/>
                <a:t>para identificar palavras</a:t>
              </a:r>
            </a:p>
            <a:p>
              <a:r>
                <a:rPr lang="pt-BR" sz="2000" dirty="0"/>
                <a:t>parecidas com as do português, mas com significado diferente</a:t>
              </a:r>
            </a:p>
            <a:p>
              <a:r>
                <a:rPr lang="pt-BR" sz="2000" dirty="0"/>
                <a:t>(</a:t>
              </a:r>
              <a:r>
                <a:rPr lang="pt-BR" sz="2000" b="1" i="1" dirty="0"/>
                <a:t>false </a:t>
              </a:r>
              <a:r>
                <a:rPr lang="pt-BR" sz="2000" b="1" i="1" dirty="0" err="1"/>
                <a:t>cognates</a:t>
              </a:r>
              <a:r>
                <a:rPr lang="pt-BR" sz="2000" b="1" i="1" dirty="0"/>
                <a:t> </a:t>
              </a:r>
              <a:r>
                <a:rPr lang="pt-BR" sz="2000" dirty="0"/>
                <a:t>ou </a:t>
              </a:r>
              <a:r>
                <a:rPr lang="pt-BR" sz="2000" b="1" i="1" dirty="0"/>
                <a:t>false friends</a:t>
              </a:r>
              <a:r>
                <a:rPr lang="pt-BR" sz="2000" dirty="0"/>
                <a:t>) e faça inferências sobre o verdadeiro significado delas.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EFA7D51A-E32E-EA9F-4C88-1E26A0255396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9C3DFB5-46ED-F588-591A-758B4B0B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608" y="279400"/>
            <a:ext cx="6400800" cy="6299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2990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920625" y="1385956"/>
            <a:ext cx="1035075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Brazil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dumps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3.44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million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tons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plastic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waste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into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sea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every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year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Studies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reveal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impact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plastic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bags […].”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Brazil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alone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potentially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discards</a:t>
            </a:r>
            <a:r>
              <a:rPr lang="pt-BR" sz="24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3.44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million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tons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plastic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bags […].”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its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effects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organisms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ecosystems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>
                <a:solidFill>
                  <a:schemeClr val="accent2"/>
                </a:solidFill>
                <a:effectLst/>
                <a:latin typeface="+mj-lt"/>
              </a:rPr>
              <a:t>are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still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unknown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[…].”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“A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robust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body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evidence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however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suggests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[…].”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“[…] it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has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major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serious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dirty="0" err="1">
                <a:solidFill>
                  <a:srgbClr val="2F2F2E"/>
                </a:solidFill>
                <a:effectLst/>
                <a:latin typeface="+mj-lt"/>
              </a:rPr>
              <a:t>consequences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862259C-86C8-233C-8CE9-9D9983EDAA3B}"/>
              </a:ext>
            </a:extLst>
          </p:cNvPr>
          <p:cNvGrpSpPr/>
          <p:nvPr/>
        </p:nvGrpSpPr>
        <p:grpSpPr>
          <a:xfrm>
            <a:off x="1647449" y="3926094"/>
            <a:ext cx="8897101" cy="2428987"/>
            <a:chOff x="666816" y="3597911"/>
            <a:chExt cx="6283787" cy="242898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2004A4E-8CB8-7BB4-EF41-322883C10CA7}"/>
                </a:ext>
              </a:extLst>
            </p:cNvPr>
            <p:cNvSpPr txBox="1"/>
            <p:nvPr/>
          </p:nvSpPr>
          <p:spPr>
            <a:xfrm>
              <a:off x="839244" y="4087906"/>
              <a:ext cx="6111359" cy="1938992"/>
            </a:xfrm>
            <a:custGeom>
              <a:avLst/>
              <a:gdLst>
                <a:gd name="connsiteX0" fmla="*/ 0 w 6111359"/>
                <a:gd name="connsiteY0" fmla="*/ 0 h 1938992"/>
                <a:gd name="connsiteX1" fmla="*/ 6111359 w 6111359"/>
                <a:gd name="connsiteY1" fmla="*/ 0 h 1938992"/>
                <a:gd name="connsiteX2" fmla="*/ 6111359 w 6111359"/>
                <a:gd name="connsiteY2" fmla="*/ 1938992 h 1938992"/>
                <a:gd name="connsiteX3" fmla="*/ 0 w 6111359"/>
                <a:gd name="connsiteY3" fmla="*/ 1938992 h 1938992"/>
                <a:gd name="connsiteX4" fmla="*/ 0 w 6111359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1359" h="1938992" fill="none" extrusionOk="0">
                  <a:moveTo>
                    <a:pt x="0" y="0"/>
                  </a:moveTo>
                  <a:cubicBezTo>
                    <a:pt x="941782" y="-49533"/>
                    <a:pt x="3982379" y="-14809"/>
                    <a:pt x="6111359" y="0"/>
                  </a:cubicBezTo>
                  <a:cubicBezTo>
                    <a:pt x="6198998" y="752559"/>
                    <a:pt x="6038680" y="1500896"/>
                    <a:pt x="6111359" y="1938992"/>
                  </a:cubicBezTo>
                  <a:cubicBezTo>
                    <a:pt x="4351846" y="1890761"/>
                    <a:pt x="1221104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6111359" h="1938992" stroke="0" extrusionOk="0">
                  <a:moveTo>
                    <a:pt x="0" y="0"/>
                  </a:moveTo>
                  <a:cubicBezTo>
                    <a:pt x="2325382" y="118645"/>
                    <a:pt x="5419928" y="116012"/>
                    <a:pt x="6111359" y="0"/>
                  </a:cubicBezTo>
                  <a:cubicBezTo>
                    <a:pt x="5978477" y="562170"/>
                    <a:pt x="6196310" y="1716516"/>
                    <a:pt x="6111359" y="1938992"/>
                  </a:cubicBezTo>
                  <a:cubicBezTo>
                    <a:pt x="3398553" y="2073592"/>
                    <a:pt x="1123163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Em </a:t>
              </a:r>
              <a:r>
                <a:rPr lang="en-US" sz="2000" b="1" dirty="0" err="1"/>
                <a:t>frases</a:t>
              </a:r>
              <a:r>
                <a:rPr lang="en-US" sz="2000" b="1" dirty="0"/>
                <a:t> </a:t>
              </a:r>
              <a:r>
                <a:rPr lang="en-US" sz="2000" b="1" dirty="0" err="1"/>
                <a:t>interrogativas</a:t>
              </a:r>
              <a:r>
                <a:rPr lang="en-US" sz="2000" b="1" dirty="0"/>
                <a:t> </a:t>
              </a:r>
              <a:r>
                <a:rPr lang="en-US" sz="2000" dirty="0"/>
                <a:t>no </a:t>
              </a:r>
              <a:r>
                <a:rPr lang="en-US" sz="2000" i="1" dirty="0"/>
                <a:t>simple present</a:t>
              </a:r>
              <a:r>
                <a:rPr lang="en-US" sz="2000" dirty="0"/>
                <a:t>, </a:t>
              </a:r>
              <a:r>
                <a:rPr lang="en-US" sz="2000" dirty="0" err="1"/>
                <a:t>usamos</a:t>
              </a:r>
              <a:r>
                <a:rPr lang="en-US" sz="2000" dirty="0"/>
                <a:t>: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b="1" dirty="0"/>
                <a:t>Do</a:t>
              </a:r>
              <a:r>
                <a:rPr lang="en-US" sz="2000" dirty="0"/>
                <a:t> + I/you/we/they + forma </a:t>
              </a:r>
              <a:r>
                <a:rPr lang="en-US" sz="2000" dirty="0" err="1"/>
                <a:t>básica</a:t>
              </a:r>
              <a:r>
                <a:rPr lang="en-US" sz="2000" dirty="0"/>
                <a:t> do verbo principal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b="1" dirty="0"/>
                <a:t>Does</a:t>
              </a:r>
              <a:r>
                <a:rPr lang="en-US" sz="2000" dirty="0">
                  <a:solidFill>
                    <a:schemeClr val="accent2"/>
                  </a:solidFill>
                </a:rPr>
                <a:t> </a:t>
              </a:r>
              <a:r>
                <a:rPr lang="en-US" sz="2000" dirty="0"/>
                <a:t>+ he/she/it + forma </a:t>
              </a:r>
              <a:r>
                <a:rPr lang="en-US" sz="2000" dirty="0" err="1"/>
                <a:t>básica</a:t>
              </a:r>
              <a:r>
                <a:rPr lang="en-US" sz="2000" dirty="0"/>
                <a:t> do verbo principal </a:t>
              </a:r>
            </a:p>
            <a:p>
              <a:r>
                <a:rPr lang="en-US" sz="2000" dirty="0"/>
                <a:t>Em </a:t>
              </a:r>
              <a:r>
                <a:rPr lang="en-US" sz="2000" b="1" dirty="0" err="1">
                  <a:solidFill>
                    <a:schemeClr val="accent6"/>
                  </a:solidFill>
                </a:rPr>
                <a:t>frases</a:t>
              </a:r>
              <a:r>
                <a:rPr lang="en-US" sz="2000" b="1" dirty="0">
                  <a:solidFill>
                    <a:schemeClr val="accent6"/>
                  </a:solidFill>
                </a:rPr>
                <a:t> </a:t>
              </a:r>
              <a:r>
                <a:rPr lang="en-US" sz="2000" b="1" dirty="0" err="1">
                  <a:solidFill>
                    <a:schemeClr val="accent6"/>
                  </a:solidFill>
                </a:rPr>
                <a:t>negativas</a:t>
              </a:r>
              <a:r>
                <a:rPr lang="en-US" sz="2000" dirty="0"/>
                <a:t> no </a:t>
              </a:r>
              <a:r>
                <a:rPr lang="en-US" sz="2000" i="1" dirty="0"/>
                <a:t>simple present</a:t>
              </a:r>
              <a:r>
                <a:rPr lang="en-US" sz="2000" dirty="0"/>
                <a:t>,  </a:t>
              </a:r>
              <a:r>
                <a:rPr lang="en-US" sz="2000" dirty="0" err="1"/>
                <a:t>usamos</a:t>
              </a:r>
              <a:r>
                <a:rPr lang="en-US" sz="2000" dirty="0"/>
                <a:t>: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dirty="0"/>
                <a:t>I/you/we/they + </a:t>
              </a:r>
              <a:r>
                <a:rPr lang="en-US" sz="2000" b="1" dirty="0">
                  <a:solidFill>
                    <a:schemeClr val="accent6"/>
                  </a:solidFill>
                </a:rPr>
                <a:t>don’t (= do not)  </a:t>
              </a:r>
              <a:r>
                <a:rPr lang="en-US" sz="2000" dirty="0"/>
                <a:t>+ forma </a:t>
              </a:r>
              <a:r>
                <a:rPr lang="en-US" sz="2000" dirty="0" err="1"/>
                <a:t>básica</a:t>
              </a:r>
              <a:r>
                <a:rPr lang="en-US" sz="2000" dirty="0"/>
                <a:t> do verbo principal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000" dirty="0"/>
                <a:t>he/she/it + doesn’t</a:t>
              </a:r>
              <a:r>
                <a:rPr lang="en-US" sz="2000" b="1" dirty="0"/>
                <a:t> </a:t>
              </a:r>
              <a:r>
                <a:rPr lang="en-US" sz="2000" b="1" dirty="0">
                  <a:solidFill>
                    <a:schemeClr val="accent6"/>
                  </a:solidFill>
                </a:rPr>
                <a:t>(= does not) </a:t>
              </a:r>
              <a:r>
                <a:rPr lang="en-US" sz="2000" dirty="0"/>
                <a:t>+ forma </a:t>
              </a:r>
              <a:r>
                <a:rPr lang="en-US" sz="2000" dirty="0" err="1"/>
                <a:t>básica</a:t>
              </a:r>
              <a:r>
                <a:rPr lang="en-US" sz="2000" dirty="0"/>
                <a:t> do verbo principal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2037A830-9AD4-D570-86E5-0A0E850E3D9C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13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774BC170-7CC2-1602-9B9F-0673E401B230}"/>
              </a:ext>
            </a:extLst>
          </p:cNvPr>
          <p:cNvSpPr/>
          <p:nvPr/>
        </p:nvSpPr>
        <p:spPr>
          <a:xfrm>
            <a:off x="380683" y="2603135"/>
            <a:ext cx="11431087" cy="358411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3C8EFD-ED53-F911-04D4-C82B5EC26CE9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 quadro a seguir, as regras ortográficas para verbos na 3a pessoa do singular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75934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2: SIMPLE PRESENT</a:t>
            </a:r>
            <a:endParaRPr lang="pt-BR" sz="4000" b="1" i="1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CE5FE0A-C8F3-031D-EB95-A7FB5EE54D88}"/>
              </a:ext>
            </a:extLst>
          </p:cNvPr>
          <p:cNvGraphicFramePr>
            <a:graphicFrameLocks noGrp="1"/>
          </p:cNvGraphicFramePr>
          <p:nvPr/>
        </p:nvGraphicFramePr>
        <p:xfrm>
          <a:off x="380229" y="2617089"/>
          <a:ext cx="11431542" cy="357016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250739">
                  <a:extLst>
                    <a:ext uri="{9D8B030D-6E8A-4147-A177-3AD203B41FA5}">
                      <a16:colId xmlns:a16="http://schemas.microsoft.com/office/drawing/2014/main" val="3608849911"/>
                    </a:ext>
                  </a:extLst>
                </a:gridCol>
                <a:gridCol w="2613968">
                  <a:extLst>
                    <a:ext uri="{9D8B030D-6E8A-4147-A177-3AD203B41FA5}">
                      <a16:colId xmlns:a16="http://schemas.microsoft.com/office/drawing/2014/main" val="2332095421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4282400891"/>
                    </a:ext>
                  </a:extLst>
                </a:gridCol>
                <a:gridCol w="2782071">
                  <a:extLst>
                    <a:ext uri="{9D8B030D-6E8A-4147-A177-3AD203B41FA5}">
                      <a16:colId xmlns:a16="http://schemas.microsoft.com/office/drawing/2014/main" val="1953469884"/>
                    </a:ext>
                  </a:extLst>
                </a:gridCol>
              </a:tblGrid>
              <a:tr h="3082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Exemplos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Exemplos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032609"/>
                  </a:ext>
                </a:extLst>
              </a:tr>
              <a:tr h="103965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A maioria dos verbos: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verbo + </a:t>
                      </a: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s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take         take</a:t>
                      </a:r>
                      <a:r>
                        <a:rPr lang="pt-BR" sz="2400" b="1" dirty="0">
                          <a:effectLst/>
                        </a:rPr>
                        <a:t>s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use        use</a:t>
                      </a:r>
                      <a:r>
                        <a:rPr lang="pt-BR" sz="2400" b="1" dirty="0">
                          <a:effectLst/>
                        </a:rPr>
                        <a:t>s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Verbos terminados em consoante + </a:t>
                      </a:r>
                      <a:r>
                        <a:rPr lang="pt-BR" sz="2400" dirty="0" err="1">
                          <a:effectLst/>
                        </a:rPr>
                        <a:t>y</a:t>
                      </a:r>
                      <a:r>
                        <a:rPr lang="pt-BR" sz="2400" dirty="0">
                          <a:effectLst/>
                        </a:rPr>
                        <a:t>: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verbo - </a:t>
                      </a: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y</a:t>
                      </a:r>
                      <a:r>
                        <a:rPr lang="pt-BR" sz="2400" dirty="0">
                          <a:effectLst/>
                        </a:rPr>
                        <a:t> + </a:t>
                      </a: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ies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study</a:t>
                      </a:r>
                      <a:r>
                        <a:rPr lang="pt-BR" sz="2400" dirty="0">
                          <a:effectLst/>
                        </a:rPr>
                        <a:t>         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effectLst/>
                        </a:rPr>
                        <a:t>studies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try</a:t>
                      </a:r>
                      <a:r>
                        <a:rPr lang="pt-BR" sz="2400" dirty="0">
                          <a:effectLst/>
                        </a:rPr>
                        <a:t>        </a:t>
                      </a:r>
                      <a:r>
                        <a:rPr lang="pt-BR" sz="2400" b="1" dirty="0">
                          <a:effectLst/>
                        </a:rPr>
                        <a:t>tries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114785"/>
                  </a:ext>
                </a:extLst>
              </a:tr>
              <a:tr h="139969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Verbos terminados em o, </a:t>
                      </a:r>
                      <a:r>
                        <a:rPr lang="pt-BR" sz="2400" b="0" dirty="0" err="1">
                          <a:effectLst/>
                        </a:rPr>
                        <a:t>s</a:t>
                      </a:r>
                      <a:r>
                        <a:rPr lang="pt-BR" sz="2400" b="0" dirty="0">
                          <a:effectLst/>
                        </a:rPr>
                        <a:t>, </a:t>
                      </a:r>
                      <a:r>
                        <a:rPr lang="pt-BR" sz="2400" b="0" dirty="0" err="1">
                          <a:effectLst/>
                        </a:rPr>
                        <a:t>z</a:t>
                      </a:r>
                      <a:r>
                        <a:rPr lang="pt-BR" sz="2400" b="0" dirty="0">
                          <a:effectLst/>
                        </a:rPr>
                        <a:t>, </a:t>
                      </a:r>
                      <a:r>
                        <a:rPr lang="pt-BR" sz="2400" b="0" dirty="0" err="1">
                          <a:effectLst/>
                        </a:rPr>
                        <a:t>x</a:t>
                      </a:r>
                      <a:r>
                        <a:rPr lang="pt-BR" sz="2400" b="0" dirty="0">
                          <a:effectLst/>
                        </a:rPr>
                        <a:t>, </a:t>
                      </a:r>
                      <a:r>
                        <a:rPr lang="pt-BR" sz="2400" b="0" dirty="0" err="1">
                          <a:effectLst/>
                        </a:rPr>
                        <a:t>sh</a:t>
                      </a:r>
                      <a:r>
                        <a:rPr lang="pt-BR" sz="2400" b="0" dirty="0">
                          <a:effectLst/>
                        </a:rPr>
                        <a:t>, </a:t>
                      </a:r>
                      <a:r>
                        <a:rPr lang="pt-BR" sz="2400" b="0" dirty="0" err="1">
                          <a:effectLst/>
                        </a:rPr>
                        <a:t>ch</a:t>
                      </a:r>
                      <a:r>
                        <a:rPr lang="pt-BR" sz="2400" b="0" dirty="0">
                          <a:effectLst/>
                        </a:rPr>
                        <a:t>: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verbo + </a:t>
                      </a:r>
                      <a:r>
                        <a:rPr lang="pt-BR" sz="2400" b="1" dirty="0">
                          <a:solidFill>
                            <a:schemeClr val="accent2"/>
                          </a:solidFill>
                          <a:effectLst/>
                        </a:rPr>
                        <a:t>es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go        </a:t>
                      </a:r>
                      <a:r>
                        <a:rPr lang="pt-BR" sz="2400" dirty="0" err="1">
                          <a:effectLst/>
                        </a:rPr>
                        <a:t>goes</a:t>
                      </a:r>
                      <a:endParaRPr lang="pt-BR" sz="24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finish</a:t>
                      </a:r>
                      <a:r>
                        <a:rPr lang="pt-BR" sz="2400" dirty="0">
                          <a:effectLst/>
                        </a:rPr>
                        <a:t>       </a:t>
                      </a:r>
                      <a:r>
                        <a:rPr lang="pt-BR" sz="2400" dirty="0" err="1">
                          <a:effectLst/>
                        </a:rPr>
                        <a:t>finishes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Exceção: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have</a:t>
                      </a:r>
                      <a:r>
                        <a:rPr lang="pt-BR" sz="2400" dirty="0">
                          <a:effectLst/>
                        </a:rPr>
                        <a:t>        </a:t>
                      </a:r>
                      <a:r>
                        <a:rPr lang="pt-BR" sz="2400" b="1" dirty="0" err="1">
                          <a:effectLst/>
                        </a:rPr>
                        <a:t>has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38727"/>
                  </a:ext>
                </a:extLst>
              </a:tr>
            </a:tbl>
          </a:graphicData>
        </a:graphic>
      </p:graphicFrame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D0C9221-D8B9-A87B-5CF9-0BCD9F5C4174}"/>
              </a:ext>
            </a:extLst>
          </p:cNvPr>
          <p:cNvGrpSpPr/>
          <p:nvPr/>
        </p:nvGrpSpPr>
        <p:grpSpPr>
          <a:xfrm>
            <a:off x="4651214" y="3366490"/>
            <a:ext cx="610834" cy="1148931"/>
            <a:chOff x="4547305" y="3349336"/>
            <a:chExt cx="610834" cy="1148931"/>
          </a:xfrm>
        </p:grpSpPr>
        <p:pic>
          <p:nvPicPr>
            <p:cNvPr id="14" name="Gráfico 13" descr="Seta de linha: curva ligeira com preenchimento sólido">
              <a:extLst>
                <a:ext uri="{FF2B5EF4-FFF2-40B4-BE49-F238E27FC236}">
                  <a16:creationId xmlns:a16="http://schemas.microsoft.com/office/drawing/2014/main" id="{91CCEB2B-FF82-C306-4A8B-596BAE485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15" name="Gráfico 14" descr="Seta de linha: curva ligeira com preenchimento sólido">
              <a:extLst>
                <a:ext uri="{FF2B5EF4-FFF2-40B4-BE49-F238E27FC236}">
                  <a16:creationId xmlns:a16="http://schemas.microsoft.com/office/drawing/2014/main" id="{BFBD660C-2C7A-7476-C086-3135C38EA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7952EAA-0476-B2F4-CAA7-48279ED58A7C}"/>
              </a:ext>
            </a:extLst>
          </p:cNvPr>
          <p:cNvGrpSpPr/>
          <p:nvPr/>
        </p:nvGrpSpPr>
        <p:grpSpPr>
          <a:xfrm>
            <a:off x="4568086" y="4935682"/>
            <a:ext cx="610834" cy="1148931"/>
            <a:chOff x="4547305" y="3349336"/>
            <a:chExt cx="610834" cy="1148931"/>
          </a:xfrm>
        </p:grpSpPr>
        <p:pic>
          <p:nvPicPr>
            <p:cNvPr id="19" name="Gráfico 18" descr="Seta de linha: curva ligeira com preenchimento sólido">
              <a:extLst>
                <a:ext uri="{FF2B5EF4-FFF2-40B4-BE49-F238E27FC236}">
                  <a16:creationId xmlns:a16="http://schemas.microsoft.com/office/drawing/2014/main" id="{7915EF9B-C587-FFDC-2A7E-F8AB62FF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20" name="Gráfico 19" descr="Seta de linha: curva ligeira com preenchimento sólido">
              <a:extLst>
                <a:ext uri="{FF2B5EF4-FFF2-40B4-BE49-F238E27FC236}">
                  <a16:creationId xmlns:a16="http://schemas.microsoft.com/office/drawing/2014/main" id="{89E61B4C-F00B-95B9-71F2-00FF51A99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DFD3D93F-60B8-51F5-9D77-6172D076B8CF}"/>
              </a:ext>
            </a:extLst>
          </p:cNvPr>
          <p:cNvGrpSpPr/>
          <p:nvPr/>
        </p:nvGrpSpPr>
        <p:grpSpPr>
          <a:xfrm>
            <a:off x="10033705" y="3402858"/>
            <a:ext cx="610834" cy="1148931"/>
            <a:chOff x="4547305" y="3349336"/>
            <a:chExt cx="610834" cy="1148931"/>
          </a:xfrm>
        </p:grpSpPr>
        <p:pic>
          <p:nvPicPr>
            <p:cNvPr id="22" name="Gráfico 21" descr="Seta de linha: curva ligeira com preenchimento sólido">
              <a:extLst>
                <a:ext uri="{FF2B5EF4-FFF2-40B4-BE49-F238E27FC236}">
                  <a16:creationId xmlns:a16="http://schemas.microsoft.com/office/drawing/2014/main" id="{60A0637B-9161-DED0-0F48-98C33BC4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23" name="Gráfico 22" descr="Seta de linha: curva ligeira com preenchimento sólido">
              <a:extLst>
                <a:ext uri="{FF2B5EF4-FFF2-40B4-BE49-F238E27FC236}">
                  <a16:creationId xmlns:a16="http://schemas.microsoft.com/office/drawing/2014/main" id="{2AFBC804-2C70-2E86-2E7B-A4435C153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pic>
        <p:nvPicPr>
          <p:cNvPr id="25" name="Gráfico 24" descr="Seta de linha: curva ligeira com preenchimento sólido">
            <a:extLst>
              <a:ext uri="{FF2B5EF4-FFF2-40B4-BE49-F238E27FC236}">
                <a16:creationId xmlns:a16="http://schemas.microsoft.com/office/drawing/2014/main" id="{832F2B93-2F83-5664-F12F-8E698D8B4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5488" y="5241099"/>
            <a:ext cx="610834" cy="6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5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AB16616-8ABF-EC28-34CB-2551C3AADBAE}"/>
              </a:ext>
            </a:extLst>
          </p:cNvPr>
          <p:cNvSpPr/>
          <p:nvPr/>
        </p:nvSpPr>
        <p:spPr>
          <a:xfrm>
            <a:off x="1456535" y="3323932"/>
            <a:ext cx="10390642" cy="22194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3C8EFD-ED53-F911-04D4-C82B5EC26CE9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negativas,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don’t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doesn’t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verbo principal em sua forma básica.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75934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2: SIMPLE PRESENT</a:t>
            </a:r>
            <a:endParaRPr lang="pt-BR" sz="4000" b="1" i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D194968-EDDA-0CC7-EDAB-D45282D4E762}"/>
              </a:ext>
            </a:extLst>
          </p:cNvPr>
          <p:cNvGraphicFramePr>
            <a:graphicFrameLocks noGrp="1"/>
          </p:cNvGraphicFramePr>
          <p:nvPr/>
        </p:nvGraphicFramePr>
        <p:xfrm>
          <a:off x="1456535" y="3323932"/>
          <a:ext cx="10390642" cy="221948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520837">
                  <a:extLst>
                    <a:ext uri="{9D8B030D-6E8A-4147-A177-3AD203B41FA5}">
                      <a16:colId xmlns:a16="http://schemas.microsoft.com/office/drawing/2014/main" val="3425260977"/>
                    </a:ext>
                  </a:extLst>
                </a:gridCol>
                <a:gridCol w="1099408">
                  <a:extLst>
                    <a:ext uri="{9D8B030D-6E8A-4147-A177-3AD203B41FA5}">
                      <a16:colId xmlns:a16="http://schemas.microsoft.com/office/drawing/2014/main" val="233747925"/>
                    </a:ext>
                  </a:extLst>
                </a:gridCol>
                <a:gridCol w="1377152">
                  <a:extLst>
                    <a:ext uri="{9D8B030D-6E8A-4147-A177-3AD203B41FA5}">
                      <a16:colId xmlns:a16="http://schemas.microsoft.com/office/drawing/2014/main" val="3200415727"/>
                    </a:ext>
                  </a:extLst>
                </a:gridCol>
                <a:gridCol w="2357560">
                  <a:extLst>
                    <a:ext uri="{9D8B030D-6E8A-4147-A177-3AD203B41FA5}">
                      <a16:colId xmlns:a16="http://schemas.microsoft.com/office/drawing/2014/main" val="2856572944"/>
                    </a:ext>
                  </a:extLst>
                </a:gridCol>
                <a:gridCol w="1922318">
                  <a:extLst>
                    <a:ext uri="{9D8B030D-6E8A-4147-A177-3AD203B41FA5}">
                      <a16:colId xmlns:a16="http://schemas.microsoft.com/office/drawing/2014/main" val="391396732"/>
                    </a:ext>
                  </a:extLst>
                </a:gridCol>
                <a:gridCol w="1113367">
                  <a:extLst>
                    <a:ext uri="{9D8B030D-6E8A-4147-A177-3AD203B41FA5}">
                      <a16:colId xmlns:a16="http://schemas.microsoft.com/office/drawing/2014/main" val="2716310465"/>
                    </a:ext>
                  </a:extLst>
                </a:gridCol>
              </a:tblGrid>
              <a:tr h="3091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Forma afirmativa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negativa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54257"/>
                  </a:ext>
                </a:extLst>
              </a:tr>
              <a:tr h="68172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I</a:t>
                      </a:r>
                      <a:r>
                        <a:rPr lang="pt-BR" sz="2400" b="0" dirty="0">
                          <a:effectLst/>
                        </a:rPr>
                        <a:t>/</a:t>
                      </a:r>
                      <a:r>
                        <a:rPr lang="pt-BR" sz="2400" b="0" dirty="0" err="1">
                          <a:effectLst/>
                        </a:rPr>
                        <a:t>You</a:t>
                      </a:r>
                      <a:r>
                        <a:rPr lang="pt-BR" sz="2400" b="0" dirty="0">
                          <a:effectLst/>
                        </a:rPr>
                        <a:t>/</a:t>
                      </a:r>
                      <a:r>
                        <a:rPr lang="pt-BR" sz="2400" b="0" dirty="0" err="1">
                          <a:effectLst/>
                        </a:rPr>
                        <a:t>We</a:t>
                      </a:r>
                      <a:r>
                        <a:rPr lang="pt-BR" sz="2400" b="0" dirty="0">
                          <a:effectLst/>
                        </a:rPr>
                        <a:t>/They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use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plastic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You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We</a:t>
                      </a:r>
                      <a:r>
                        <a:rPr lang="pt-BR" sz="2400" dirty="0">
                          <a:effectLst/>
                        </a:rPr>
                        <a:t>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don’t use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plastic.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274202"/>
                  </a:ext>
                </a:extLst>
              </a:tr>
              <a:tr h="681720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He/She/It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uses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He/She/It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doesn’t use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17209"/>
                  </a:ext>
                </a:extLst>
              </a:tr>
              <a:tr h="32056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  <a:highlight>
                            <a:srgbClr val="FFF2CC"/>
                          </a:highlight>
                        </a:rPr>
                        <a:t>don’t</a:t>
                      </a:r>
                      <a:r>
                        <a:rPr lang="en-US" sz="2400" dirty="0">
                          <a:effectLst/>
                          <a:highlight>
                            <a:srgbClr val="FFF2CC"/>
                          </a:highlight>
                        </a:rPr>
                        <a:t> = do not; </a:t>
                      </a:r>
                      <a:r>
                        <a:rPr lang="en-US" sz="2400" b="1" dirty="0">
                          <a:effectLst/>
                          <a:highlight>
                            <a:srgbClr val="FFF2CC"/>
                          </a:highlight>
                        </a:rPr>
                        <a:t>doesn’t</a:t>
                      </a:r>
                      <a:r>
                        <a:rPr lang="en-US" sz="2400" dirty="0">
                          <a:effectLst/>
                          <a:highlight>
                            <a:srgbClr val="FFF2CC"/>
                          </a:highlight>
                        </a:rPr>
                        <a:t> = does not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201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70414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1034</Words>
  <Application>Microsoft Macintosh PowerPoint</Application>
  <PresentationFormat>Widescreen</PresentationFormat>
  <Paragraphs>139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Gill Sans MT</vt:lpstr>
      <vt:lpstr>Helvetica</vt:lpstr>
      <vt:lpstr>Roboto</vt:lpstr>
      <vt:lpstr>Roboto Light</vt:lpstr>
      <vt:lpstr>Times New Roman</vt:lpstr>
      <vt:lpstr>Wingdings</vt:lpstr>
      <vt:lpstr>Pacote</vt:lpstr>
      <vt:lpstr>LÍNGUA INGLESA</vt:lpstr>
      <vt:lpstr>UNIT 2</vt:lpstr>
      <vt:lpstr>UNIT 2</vt:lpstr>
      <vt:lpstr>UNIT 2</vt:lpstr>
      <vt:lpstr>UNIT 2</vt:lpstr>
      <vt:lpstr>UNIT 2</vt:lpstr>
      <vt:lpstr>UNIT 2</vt:lpstr>
      <vt:lpstr>LANGUAGE REFERENCE</vt:lpstr>
      <vt:lpstr>LANGUAGE REFERENCE</vt:lpstr>
      <vt:lpstr>LANGUAGE REFERENCE</vt:lpstr>
      <vt:lpstr>UNIT 2</vt:lpstr>
      <vt:lpstr>UNIT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58</cp:revision>
  <dcterms:created xsi:type="dcterms:W3CDTF">2023-05-08T13:05:16Z</dcterms:created>
  <dcterms:modified xsi:type="dcterms:W3CDTF">2025-05-23T13:59:11Z</dcterms:modified>
</cp:coreProperties>
</file>