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38" r:id="rId3"/>
    <p:sldId id="439" r:id="rId4"/>
    <p:sldId id="440" r:id="rId5"/>
    <p:sldId id="441" r:id="rId6"/>
    <p:sldId id="511" r:id="rId7"/>
    <p:sldId id="442" r:id="rId8"/>
    <p:sldId id="444" r:id="rId9"/>
    <p:sldId id="44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lose de bola de tênis batendo em uma rede">
            <a:extLst>
              <a:ext uri="{FF2B5EF4-FFF2-40B4-BE49-F238E27FC236}">
                <a16:creationId xmlns:a16="http://schemas.microsoft.com/office/drawing/2014/main" id="{F14D3E44-F783-15BF-0CE2-B99634546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16" y="11509"/>
            <a:ext cx="12223660" cy="684649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4" y="908692"/>
            <a:ext cx="4137312" cy="204431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The </a:t>
            </a:r>
            <a:r>
              <a:rPr lang="pt-BR" sz="4000" b="1" dirty="0" err="1"/>
              <a:t>power</a:t>
            </a:r>
            <a:r>
              <a:rPr lang="pt-BR" sz="4000" b="1" dirty="0"/>
              <a:t> </a:t>
            </a:r>
            <a:r>
              <a:rPr lang="pt-BR" sz="4000" b="1" dirty="0" err="1"/>
              <a:t>of</a:t>
            </a:r>
            <a:r>
              <a:rPr lang="pt-BR" sz="4000" b="1" dirty="0"/>
              <a:t> </a:t>
            </a:r>
            <a:r>
              <a:rPr lang="pt-BR" sz="4000" b="1" dirty="0" err="1"/>
              <a:t>sports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03279" y="3904995"/>
            <a:ext cx="420962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Segundo as manchetes apresentadas, qual a importância do esporte?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FC5C738-46BF-137A-834F-D57A34CC7402}"/>
              </a:ext>
            </a:extLst>
          </p:cNvPr>
          <p:cNvSpPr txBox="1">
            <a:spLocks/>
          </p:cNvSpPr>
          <p:nvPr/>
        </p:nvSpPr>
        <p:spPr>
          <a:xfrm>
            <a:off x="5360362" y="2721678"/>
            <a:ext cx="6251309" cy="5064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MUNDIE, Simon. Sport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isn’t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only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about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winning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– it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has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lessons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teach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about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Guardian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[London, UK], 7 jan.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www.theguardian.com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lifeandstyle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/07/sport-is-not-only-about-winning-it-has-lessons-to-teach-us-about-life. Acesso em: 28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0A5E17-E7FF-A6A9-529C-F0FAE8C74C6D}"/>
              </a:ext>
            </a:extLst>
          </p:cNvPr>
          <p:cNvSpPr txBox="1"/>
          <p:nvPr/>
        </p:nvSpPr>
        <p:spPr>
          <a:xfrm>
            <a:off x="5360362" y="908692"/>
            <a:ext cx="6251309" cy="1754326"/>
          </a:xfrm>
          <a:custGeom>
            <a:avLst/>
            <a:gdLst>
              <a:gd name="connsiteX0" fmla="*/ 0 w 6251309"/>
              <a:gd name="connsiteY0" fmla="*/ 0 h 1754326"/>
              <a:gd name="connsiteX1" fmla="*/ 693327 w 6251309"/>
              <a:gd name="connsiteY1" fmla="*/ 0 h 1754326"/>
              <a:gd name="connsiteX2" fmla="*/ 1386654 w 6251309"/>
              <a:gd name="connsiteY2" fmla="*/ 0 h 1754326"/>
              <a:gd name="connsiteX3" fmla="*/ 1954955 w 6251309"/>
              <a:gd name="connsiteY3" fmla="*/ 0 h 1754326"/>
              <a:gd name="connsiteX4" fmla="*/ 2585769 w 6251309"/>
              <a:gd name="connsiteY4" fmla="*/ 0 h 1754326"/>
              <a:gd name="connsiteX5" fmla="*/ 3091556 w 6251309"/>
              <a:gd name="connsiteY5" fmla="*/ 0 h 1754326"/>
              <a:gd name="connsiteX6" fmla="*/ 3659857 w 6251309"/>
              <a:gd name="connsiteY6" fmla="*/ 0 h 1754326"/>
              <a:gd name="connsiteX7" fmla="*/ 4353184 w 6251309"/>
              <a:gd name="connsiteY7" fmla="*/ 0 h 1754326"/>
              <a:gd name="connsiteX8" fmla="*/ 4796459 w 6251309"/>
              <a:gd name="connsiteY8" fmla="*/ 0 h 1754326"/>
              <a:gd name="connsiteX9" fmla="*/ 5427273 w 6251309"/>
              <a:gd name="connsiteY9" fmla="*/ 0 h 1754326"/>
              <a:gd name="connsiteX10" fmla="*/ 6251309 w 6251309"/>
              <a:gd name="connsiteY10" fmla="*/ 0 h 1754326"/>
              <a:gd name="connsiteX11" fmla="*/ 6251309 w 6251309"/>
              <a:gd name="connsiteY11" fmla="*/ 584775 h 1754326"/>
              <a:gd name="connsiteX12" fmla="*/ 6251309 w 6251309"/>
              <a:gd name="connsiteY12" fmla="*/ 1169551 h 1754326"/>
              <a:gd name="connsiteX13" fmla="*/ 6251309 w 6251309"/>
              <a:gd name="connsiteY13" fmla="*/ 1754326 h 1754326"/>
              <a:gd name="connsiteX14" fmla="*/ 5557982 w 6251309"/>
              <a:gd name="connsiteY14" fmla="*/ 1754326 h 1754326"/>
              <a:gd name="connsiteX15" fmla="*/ 4989681 w 6251309"/>
              <a:gd name="connsiteY15" fmla="*/ 1754326 h 1754326"/>
              <a:gd name="connsiteX16" fmla="*/ 4421380 w 6251309"/>
              <a:gd name="connsiteY16" fmla="*/ 1754326 h 1754326"/>
              <a:gd name="connsiteX17" fmla="*/ 3853080 w 6251309"/>
              <a:gd name="connsiteY17" fmla="*/ 1754326 h 1754326"/>
              <a:gd name="connsiteX18" fmla="*/ 3284779 w 6251309"/>
              <a:gd name="connsiteY18" fmla="*/ 1754326 h 1754326"/>
              <a:gd name="connsiteX19" fmla="*/ 2778991 w 6251309"/>
              <a:gd name="connsiteY19" fmla="*/ 1754326 h 1754326"/>
              <a:gd name="connsiteX20" fmla="*/ 2148177 w 6251309"/>
              <a:gd name="connsiteY20" fmla="*/ 1754326 h 1754326"/>
              <a:gd name="connsiteX21" fmla="*/ 1579876 w 6251309"/>
              <a:gd name="connsiteY21" fmla="*/ 1754326 h 1754326"/>
              <a:gd name="connsiteX22" fmla="*/ 886549 w 6251309"/>
              <a:gd name="connsiteY22" fmla="*/ 1754326 h 1754326"/>
              <a:gd name="connsiteX23" fmla="*/ 0 w 6251309"/>
              <a:gd name="connsiteY23" fmla="*/ 1754326 h 1754326"/>
              <a:gd name="connsiteX24" fmla="*/ 0 w 6251309"/>
              <a:gd name="connsiteY24" fmla="*/ 1152007 h 1754326"/>
              <a:gd name="connsiteX25" fmla="*/ 0 w 6251309"/>
              <a:gd name="connsiteY25" fmla="*/ 567232 h 1754326"/>
              <a:gd name="connsiteX26" fmla="*/ 0 w 6251309"/>
              <a:gd name="connsiteY2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1309" h="1754326" fill="none" extrusionOk="0">
                <a:moveTo>
                  <a:pt x="0" y="0"/>
                </a:moveTo>
                <a:cubicBezTo>
                  <a:pt x="315050" y="-47147"/>
                  <a:pt x="347256" y="81653"/>
                  <a:pt x="693327" y="0"/>
                </a:cubicBezTo>
                <a:cubicBezTo>
                  <a:pt x="1039398" y="-81653"/>
                  <a:pt x="1208132" y="17837"/>
                  <a:pt x="1386654" y="0"/>
                </a:cubicBezTo>
                <a:cubicBezTo>
                  <a:pt x="1565176" y="-17837"/>
                  <a:pt x="1766117" y="58536"/>
                  <a:pt x="1954955" y="0"/>
                </a:cubicBezTo>
                <a:cubicBezTo>
                  <a:pt x="2143793" y="-58536"/>
                  <a:pt x="2404926" y="47677"/>
                  <a:pt x="2585769" y="0"/>
                </a:cubicBezTo>
                <a:cubicBezTo>
                  <a:pt x="2766612" y="-47677"/>
                  <a:pt x="2847530" y="46405"/>
                  <a:pt x="3091556" y="0"/>
                </a:cubicBezTo>
                <a:cubicBezTo>
                  <a:pt x="3335582" y="-46405"/>
                  <a:pt x="3500852" y="43530"/>
                  <a:pt x="3659857" y="0"/>
                </a:cubicBezTo>
                <a:cubicBezTo>
                  <a:pt x="3818862" y="-43530"/>
                  <a:pt x="4166284" y="42983"/>
                  <a:pt x="4353184" y="0"/>
                </a:cubicBezTo>
                <a:cubicBezTo>
                  <a:pt x="4540084" y="-42983"/>
                  <a:pt x="4626722" y="1336"/>
                  <a:pt x="4796459" y="0"/>
                </a:cubicBezTo>
                <a:cubicBezTo>
                  <a:pt x="4966197" y="-1336"/>
                  <a:pt x="5206667" y="46004"/>
                  <a:pt x="5427273" y="0"/>
                </a:cubicBezTo>
                <a:cubicBezTo>
                  <a:pt x="5647879" y="-46004"/>
                  <a:pt x="5842345" y="43185"/>
                  <a:pt x="6251309" y="0"/>
                </a:cubicBezTo>
                <a:cubicBezTo>
                  <a:pt x="6292479" y="196003"/>
                  <a:pt x="6192229" y="350666"/>
                  <a:pt x="6251309" y="584775"/>
                </a:cubicBezTo>
                <a:cubicBezTo>
                  <a:pt x="6310389" y="818885"/>
                  <a:pt x="6200143" y="1051107"/>
                  <a:pt x="6251309" y="1169551"/>
                </a:cubicBezTo>
                <a:cubicBezTo>
                  <a:pt x="6302475" y="1287995"/>
                  <a:pt x="6219275" y="1532953"/>
                  <a:pt x="6251309" y="1754326"/>
                </a:cubicBezTo>
                <a:cubicBezTo>
                  <a:pt x="5948179" y="1770380"/>
                  <a:pt x="5806043" y="1736344"/>
                  <a:pt x="5557982" y="1754326"/>
                </a:cubicBezTo>
                <a:cubicBezTo>
                  <a:pt x="5309921" y="1772308"/>
                  <a:pt x="5237538" y="1711734"/>
                  <a:pt x="4989681" y="1754326"/>
                </a:cubicBezTo>
                <a:cubicBezTo>
                  <a:pt x="4741824" y="1796918"/>
                  <a:pt x="4581571" y="1734501"/>
                  <a:pt x="4421380" y="1754326"/>
                </a:cubicBezTo>
                <a:cubicBezTo>
                  <a:pt x="4261189" y="1774151"/>
                  <a:pt x="4075843" y="1753679"/>
                  <a:pt x="3853080" y="1754326"/>
                </a:cubicBezTo>
                <a:cubicBezTo>
                  <a:pt x="3630317" y="1754973"/>
                  <a:pt x="3457265" y="1733182"/>
                  <a:pt x="3284779" y="1754326"/>
                </a:cubicBezTo>
                <a:cubicBezTo>
                  <a:pt x="3112293" y="1775470"/>
                  <a:pt x="2955599" y="1733067"/>
                  <a:pt x="2778991" y="1754326"/>
                </a:cubicBezTo>
                <a:cubicBezTo>
                  <a:pt x="2602383" y="1775585"/>
                  <a:pt x="2350213" y="1703196"/>
                  <a:pt x="2148177" y="1754326"/>
                </a:cubicBezTo>
                <a:cubicBezTo>
                  <a:pt x="1946141" y="1805456"/>
                  <a:pt x="1699302" y="1710294"/>
                  <a:pt x="1579876" y="1754326"/>
                </a:cubicBezTo>
                <a:cubicBezTo>
                  <a:pt x="1460450" y="1798358"/>
                  <a:pt x="1140917" y="1714040"/>
                  <a:pt x="886549" y="1754326"/>
                </a:cubicBezTo>
                <a:cubicBezTo>
                  <a:pt x="632181" y="1794612"/>
                  <a:pt x="204042" y="1741642"/>
                  <a:pt x="0" y="1754326"/>
                </a:cubicBezTo>
                <a:cubicBezTo>
                  <a:pt x="-54388" y="1589105"/>
                  <a:pt x="19" y="1414931"/>
                  <a:pt x="0" y="1152007"/>
                </a:cubicBezTo>
                <a:cubicBezTo>
                  <a:pt x="-19" y="889083"/>
                  <a:pt x="48241" y="812195"/>
                  <a:pt x="0" y="567232"/>
                </a:cubicBezTo>
                <a:cubicBezTo>
                  <a:pt x="-48241" y="322269"/>
                  <a:pt x="43441" y="267085"/>
                  <a:pt x="0" y="0"/>
                </a:cubicBezTo>
                <a:close/>
              </a:path>
              <a:path w="6251309" h="1754326" stroke="0" extrusionOk="0">
                <a:moveTo>
                  <a:pt x="0" y="0"/>
                </a:moveTo>
                <a:cubicBezTo>
                  <a:pt x="113162" y="-14462"/>
                  <a:pt x="319535" y="15235"/>
                  <a:pt x="505788" y="0"/>
                </a:cubicBezTo>
                <a:cubicBezTo>
                  <a:pt x="692041" y="-15235"/>
                  <a:pt x="740496" y="5714"/>
                  <a:pt x="886549" y="0"/>
                </a:cubicBezTo>
                <a:cubicBezTo>
                  <a:pt x="1032602" y="-5714"/>
                  <a:pt x="1283236" y="15433"/>
                  <a:pt x="1579876" y="0"/>
                </a:cubicBezTo>
                <a:cubicBezTo>
                  <a:pt x="1876516" y="-15433"/>
                  <a:pt x="1928230" y="7570"/>
                  <a:pt x="2085664" y="0"/>
                </a:cubicBezTo>
                <a:cubicBezTo>
                  <a:pt x="2243098" y="-7570"/>
                  <a:pt x="2371639" y="49725"/>
                  <a:pt x="2591452" y="0"/>
                </a:cubicBezTo>
                <a:cubicBezTo>
                  <a:pt x="2811265" y="-49725"/>
                  <a:pt x="3056529" y="23533"/>
                  <a:pt x="3284779" y="0"/>
                </a:cubicBezTo>
                <a:cubicBezTo>
                  <a:pt x="3513029" y="-23533"/>
                  <a:pt x="3599537" y="23644"/>
                  <a:pt x="3728053" y="0"/>
                </a:cubicBezTo>
                <a:cubicBezTo>
                  <a:pt x="3856569" y="-23644"/>
                  <a:pt x="4254549" y="4971"/>
                  <a:pt x="4421380" y="0"/>
                </a:cubicBezTo>
                <a:cubicBezTo>
                  <a:pt x="4588211" y="-4971"/>
                  <a:pt x="4927280" y="61733"/>
                  <a:pt x="5114707" y="0"/>
                </a:cubicBezTo>
                <a:cubicBezTo>
                  <a:pt x="5302134" y="-61733"/>
                  <a:pt x="5504065" y="55742"/>
                  <a:pt x="5683008" y="0"/>
                </a:cubicBezTo>
                <a:cubicBezTo>
                  <a:pt x="5861951" y="-55742"/>
                  <a:pt x="6054018" y="6242"/>
                  <a:pt x="6251309" y="0"/>
                </a:cubicBezTo>
                <a:cubicBezTo>
                  <a:pt x="6308206" y="232229"/>
                  <a:pt x="6249547" y="311697"/>
                  <a:pt x="6251309" y="567232"/>
                </a:cubicBezTo>
                <a:cubicBezTo>
                  <a:pt x="6253071" y="822767"/>
                  <a:pt x="6202100" y="850205"/>
                  <a:pt x="6251309" y="1099378"/>
                </a:cubicBezTo>
                <a:cubicBezTo>
                  <a:pt x="6300518" y="1348551"/>
                  <a:pt x="6210561" y="1468651"/>
                  <a:pt x="6251309" y="1754326"/>
                </a:cubicBezTo>
                <a:cubicBezTo>
                  <a:pt x="6023948" y="1757363"/>
                  <a:pt x="5945422" y="1696410"/>
                  <a:pt x="5683008" y="1754326"/>
                </a:cubicBezTo>
                <a:cubicBezTo>
                  <a:pt x="5420594" y="1812242"/>
                  <a:pt x="5345138" y="1720917"/>
                  <a:pt x="5114707" y="1754326"/>
                </a:cubicBezTo>
                <a:cubicBezTo>
                  <a:pt x="4884276" y="1787735"/>
                  <a:pt x="4691968" y="1751547"/>
                  <a:pt x="4421380" y="1754326"/>
                </a:cubicBezTo>
                <a:cubicBezTo>
                  <a:pt x="4150792" y="1757105"/>
                  <a:pt x="4110529" y="1720324"/>
                  <a:pt x="3853080" y="1754326"/>
                </a:cubicBezTo>
                <a:cubicBezTo>
                  <a:pt x="3595631" y="1788328"/>
                  <a:pt x="3555191" y="1735129"/>
                  <a:pt x="3472318" y="1754326"/>
                </a:cubicBezTo>
                <a:cubicBezTo>
                  <a:pt x="3389445" y="1773523"/>
                  <a:pt x="3219177" y="1752909"/>
                  <a:pt x="3029043" y="1754326"/>
                </a:cubicBezTo>
                <a:cubicBezTo>
                  <a:pt x="2838909" y="1755743"/>
                  <a:pt x="2560500" y="1730129"/>
                  <a:pt x="2335716" y="1754326"/>
                </a:cubicBezTo>
                <a:cubicBezTo>
                  <a:pt x="2110932" y="1778523"/>
                  <a:pt x="1920765" y="1739543"/>
                  <a:pt x="1767416" y="1754326"/>
                </a:cubicBezTo>
                <a:cubicBezTo>
                  <a:pt x="1614067" y="1769109"/>
                  <a:pt x="1467417" y="1742407"/>
                  <a:pt x="1324141" y="1754326"/>
                </a:cubicBezTo>
                <a:cubicBezTo>
                  <a:pt x="1180866" y="1766245"/>
                  <a:pt x="959191" y="1704756"/>
                  <a:pt x="755840" y="1754326"/>
                </a:cubicBezTo>
                <a:cubicBezTo>
                  <a:pt x="552489" y="1803896"/>
                  <a:pt x="198454" y="1738376"/>
                  <a:pt x="0" y="1754326"/>
                </a:cubicBezTo>
                <a:cubicBezTo>
                  <a:pt x="-35636" y="1568598"/>
                  <a:pt x="17839" y="1403209"/>
                  <a:pt x="0" y="1222180"/>
                </a:cubicBezTo>
                <a:cubicBezTo>
                  <a:pt x="-17839" y="1041151"/>
                  <a:pt x="57548" y="862086"/>
                  <a:pt x="0" y="619862"/>
                </a:cubicBezTo>
                <a:cubicBezTo>
                  <a:pt x="-57548" y="377638"/>
                  <a:pt x="19111" y="267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222221"/>
                </a:solidFill>
                <a:latin typeface="+mj-lt"/>
              </a:rPr>
              <a:t>Sports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isn’t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only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about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winning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– it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has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lessons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teach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us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about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life</a:t>
            </a:r>
            <a:endParaRPr lang="pt-BR" sz="32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5F3F9D-23F0-4DB7-8348-4923AA35E3CC}"/>
              </a:ext>
            </a:extLst>
          </p:cNvPr>
          <p:cNvSpPr txBox="1"/>
          <p:nvPr/>
        </p:nvSpPr>
        <p:spPr>
          <a:xfrm>
            <a:off x="5360361" y="3608947"/>
            <a:ext cx="6251309" cy="1754326"/>
          </a:xfrm>
          <a:custGeom>
            <a:avLst/>
            <a:gdLst>
              <a:gd name="connsiteX0" fmla="*/ 0 w 6251309"/>
              <a:gd name="connsiteY0" fmla="*/ 0 h 1754326"/>
              <a:gd name="connsiteX1" fmla="*/ 693327 w 6251309"/>
              <a:gd name="connsiteY1" fmla="*/ 0 h 1754326"/>
              <a:gd name="connsiteX2" fmla="*/ 1386654 w 6251309"/>
              <a:gd name="connsiteY2" fmla="*/ 0 h 1754326"/>
              <a:gd name="connsiteX3" fmla="*/ 1954955 w 6251309"/>
              <a:gd name="connsiteY3" fmla="*/ 0 h 1754326"/>
              <a:gd name="connsiteX4" fmla="*/ 2585769 w 6251309"/>
              <a:gd name="connsiteY4" fmla="*/ 0 h 1754326"/>
              <a:gd name="connsiteX5" fmla="*/ 3091556 w 6251309"/>
              <a:gd name="connsiteY5" fmla="*/ 0 h 1754326"/>
              <a:gd name="connsiteX6" fmla="*/ 3659857 w 6251309"/>
              <a:gd name="connsiteY6" fmla="*/ 0 h 1754326"/>
              <a:gd name="connsiteX7" fmla="*/ 4353184 w 6251309"/>
              <a:gd name="connsiteY7" fmla="*/ 0 h 1754326"/>
              <a:gd name="connsiteX8" fmla="*/ 4796459 w 6251309"/>
              <a:gd name="connsiteY8" fmla="*/ 0 h 1754326"/>
              <a:gd name="connsiteX9" fmla="*/ 5427273 w 6251309"/>
              <a:gd name="connsiteY9" fmla="*/ 0 h 1754326"/>
              <a:gd name="connsiteX10" fmla="*/ 6251309 w 6251309"/>
              <a:gd name="connsiteY10" fmla="*/ 0 h 1754326"/>
              <a:gd name="connsiteX11" fmla="*/ 6251309 w 6251309"/>
              <a:gd name="connsiteY11" fmla="*/ 584775 h 1754326"/>
              <a:gd name="connsiteX12" fmla="*/ 6251309 w 6251309"/>
              <a:gd name="connsiteY12" fmla="*/ 1169551 h 1754326"/>
              <a:gd name="connsiteX13" fmla="*/ 6251309 w 6251309"/>
              <a:gd name="connsiteY13" fmla="*/ 1754326 h 1754326"/>
              <a:gd name="connsiteX14" fmla="*/ 5557982 w 6251309"/>
              <a:gd name="connsiteY14" fmla="*/ 1754326 h 1754326"/>
              <a:gd name="connsiteX15" fmla="*/ 4989681 w 6251309"/>
              <a:gd name="connsiteY15" fmla="*/ 1754326 h 1754326"/>
              <a:gd name="connsiteX16" fmla="*/ 4421380 w 6251309"/>
              <a:gd name="connsiteY16" fmla="*/ 1754326 h 1754326"/>
              <a:gd name="connsiteX17" fmla="*/ 3853080 w 6251309"/>
              <a:gd name="connsiteY17" fmla="*/ 1754326 h 1754326"/>
              <a:gd name="connsiteX18" fmla="*/ 3284779 w 6251309"/>
              <a:gd name="connsiteY18" fmla="*/ 1754326 h 1754326"/>
              <a:gd name="connsiteX19" fmla="*/ 2778991 w 6251309"/>
              <a:gd name="connsiteY19" fmla="*/ 1754326 h 1754326"/>
              <a:gd name="connsiteX20" fmla="*/ 2148177 w 6251309"/>
              <a:gd name="connsiteY20" fmla="*/ 1754326 h 1754326"/>
              <a:gd name="connsiteX21" fmla="*/ 1579876 w 6251309"/>
              <a:gd name="connsiteY21" fmla="*/ 1754326 h 1754326"/>
              <a:gd name="connsiteX22" fmla="*/ 886549 w 6251309"/>
              <a:gd name="connsiteY22" fmla="*/ 1754326 h 1754326"/>
              <a:gd name="connsiteX23" fmla="*/ 0 w 6251309"/>
              <a:gd name="connsiteY23" fmla="*/ 1754326 h 1754326"/>
              <a:gd name="connsiteX24" fmla="*/ 0 w 6251309"/>
              <a:gd name="connsiteY24" fmla="*/ 1152007 h 1754326"/>
              <a:gd name="connsiteX25" fmla="*/ 0 w 6251309"/>
              <a:gd name="connsiteY25" fmla="*/ 567232 h 1754326"/>
              <a:gd name="connsiteX26" fmla="*/ 0 w 6251309"/>
              <a:gd name="connsiteY2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1309" h="1754326" fill="none" extrusionOk="0">
                <a:moveTo>
                  <a:pt x="0" y="0"/>
                </a:moveTo>
                <a:cubicBezTo>
                  <a:pt x="315050" y="-47147"/>
                  <a:pt x="347256" y="81653"/>
                  <a:pt x="693327" y="0"/>
                </a:cubicBezTo>
                <a:cubicBezTo>
                  <a:pt x="1039398" y="-81653"/>
                  <a:pt x="1208132" y="17837"/>
                  <a:pt x="1386654" y="0"/>
                </a:cubicBezTo>
                <a:cubicBezTo>
                  <a:pt x="1565176" y="-17837"/>
                  <a:pt x="1766117" y="58536"/>
                  <a:pt x="1954955" y="0"/>
                </a:cubicBezTo>
                <a:cubicBezTo>
                  <a:pt x="2143793" y="-58536"/>
                  <a:pt x="2404926" y="47677"/>
                  <a:pt x="2585769" y="0"/>
                </a:cubicBezTo>
                <a:cubicBezTo>
                  <a:pt x="2766612" y="-47677"/>
                  <a:pt x="2847530" y="46405"/>
                  <a:pt x="3091556" y="0"/>
                </a:cubicBezTo>
                <a:cubicBezTo>
                  <a:pt x="3335582" y="-46405"/>
                  <a:pt x="3500852" y="43530"/>
                  <a:pt x="3659857" y="0"/>
                </a:cubicBezTo>
                <a:cubicBezTo>
                  <a:pt x="3818862" y="-43530"/>
                  <a:pt x="4166284" y="42983"/>
                  <a:pt x="4353184" y="0"/>
                </a:cubicBezTo>
                <a:cubicBezTo>
                  <a:pt x="4540084" y="-42983"/>
                  <a:pt x="4626722" y="1336"/>
                  <a:pt x="4796459" y="0"/>
                </a:cubicBezTo>
                <a:cubicBezTo>
                  <a:pt x="4966197" y="-1336"/>
                  <a:pt x="5206667" y="46004"/>
                  <a:pt x="5427273" y="0"/>
                </a:cubicBezTo>
                <a:cubicBezTo>
                  <a:pt x="5647879" y="-46004"/>
                  <a:pt x="5842345" y="43185"/>
                  <a:pt x="6251309" y="0"/>
                </a:cubicBezTo>
                <a:cubicBezTo>
                  <a:pt x="6292479" y="196003"/>
                  <a:pt x="6192229" y="350666"/>
                  <a:pt x="6251309" y="584775"/>
                </a:cubicBezTo>
                <a:cubicBezTo>
                  <a:pt x="6310389" y="818885"/>
                  <a:pt x="6200143" y="1051107"/>
                  <a:pt x="6251309" y="1169551"/>
                </a:cubicBezTo>
                <a:cubicBezTo>
                  <a:pt x="6302475" y="1287995"/>
                  <a:pt x="6219275" y="1532953"/>
                  <a:pt x="6251309" y="1754326"/>
                </a:cubicBezTo>
                <a:cubicBezTo>
                  <a:pt x="5948179" y="1770380"/>
                  <a:pt x="5806043" y="1736344"/>
                  <a:pt x="5557982" y="1754326"/>
                </a:cubicBezTo>
                <a:cubicBezTo>
                  <a:pt x="5309921" y="1772308"/>
                  <a:pt x="5237538" y="1711734"/>
                  <a:pt x="4989681" y="1754326"/>
                </a:cubicBezTo>
                <a:cubicBezTo>
                  <a:pt x="4741824" y="1796918"/>
                  <a:pt x="4581571" y="1734501"/>
                  <a:pt x="4421380" y="1754326"/>
                </a:cubicBezTo>
                <a:cubicBezTo>
                  <a:pt x="4261189" y="1774151"/>
                  <a:pt x="4075843" y="1753679"/>
                  <a:pt x="3853080" y="1754326"/>
                </a:cubicBezTo>
                <a:cubicBezTo>
                  <a:pt x="3630317" y="1754973"/>
                  <a:pt x="3457265" y="1733182"/>
                  <a:pt x="3284779" y="1754326"/>
                </a:cubicBezTo>
                <a:cubicBezTo>
                  <a:pt x="3112293" y="1775470"/>
                  <a:pt x="2955599" y="1733067"/>
                  <a:pt x="2778991" y="1754326"/>
                </a:cubicBezTo>
                <a:cubicBezTo>
                  <a:pt x="2602383" y="1775585"/>
                  <a:pt x="2350213" y="1703196"/>
                  <a:pt x="2148177" y="1754326"/>
                </a:cubicBezTo>
                <a:cubicBezTo>
                  <a:pt x="1946141" y="1805456"/>
                  <a:pt x="1699302" y="1710294"/>
                  <a:pt x="1579876" y="1754326"/>
                </a:cubicBezTo>
                <a:cubicBezTo>
                  <a:pt x="1460450" y="1798358"/>
                  <a:pt x="1140917" y="1714040"/>
                  <a:pt x="886549" y="1754326"/>
                </a:cubicBezTo>
                <a:cubicBezTo>
                  <a:pt x="632181" y="1794612"/>
                  <a:pt x="204042" y="1741642"/>
                  <a:pt x="0" y="1754326"/>
                </a:cubicBezTo>
                <a:cubicBezTo>
                  <a:pt x="-54388" y="1589105"/>
                  <a:pt x="19" y="1414931"/>
                  <a:pt x="0" y="1152007"/>
                </a:cubicBezTo>
                <a:cubicBezTo>
                  <a:pt x="-19" y="889083"/>
                  <a:pt x="48241" y="812195"/>
                  <a:pt x="0" y="567232"/>
                </a:cubicBezTo>
                <a:cubicBezTo>
                  <a:pt x="-48241" y="322269"/>
                  <a:pt x="43441" y="267085"/>
                  <a:pt x="0" y="0"/>
                </a:cubicBezTo>
                <a:close/>
              </a:path>
              <a:path w="6251309" h="1754326" stroke="0" extrusionOk="0">
                <a:moveTo>
                  <a:pt x="0" y="0"/>
                </a:moveTo>
                <a:cubicBezTo>
                  <a:pt x="113162" y="-14462"/>
                  <a:pt x="319535" y="15235"/>
                  <a:pt x="505788" y="0"/>
                </a:cubicBezTo>
                <a:cubicBezTo>
                  <a:pt x="692041" y="-15235"/>
                  <a:pt x="740496" y="5714"/>
                  <a:pt x="886549" y="0"/>
                </a:cubicBezTo>
                <a:cubicBezTo>
                  <a:pt x="1032602" y="-5714"/>
                  <a:pt x="1283236" y="15433"/>
                  <a:pt x="1579876" y="0"/>
                </a:cubicBezTo>
                <a:cubicBezTo>
                  <a:pt x="1876516" y="-15433"/>
                  <a:pt x="1928230" y="7570"/>
                  <a:pt x="2085664" y="0"/>
                </a:cubicBezTo>
                <a:cubicBezTo>
                  <a:pt x="2243098" y="-7570"/>
                  <a:pt x="2371639" y="49725"/>
                  <a:pt x="2591452" y="0"/>
                </a:cubicBezTo>
                <a:cubicBezTo>
                  <a:pt x="2811265" y="-49725"/>
                  <a:pt x="3056529" y="23533"/>
                  <a:pt x="3284779" y="0"/>
                </a:cubicBezTo>
                <a:cubicBezTo>
                  <a:pt x="3513029" y="-23533"/>
                  <a:pt x="3599537" y="23644"/>
                  <a:pt x="3728053" y="0"/>
                </a:cubicBezTo>
                <a:cubicBezTo>
                  <a:pt x="3856569" y="-23644"/>
                  <a:pt x="4254549" y="4971"/>
                  <a:pt x="4421380" y="0"/>
                </a:cubicBezTo>
                <a:cubicBezTo>
                  <a:pt x="4588211" y="-4971"/>
                  <a:pt x="4927280" y="61733"/>
                  <a:pt x="5114707" y="0"/>
                </a:cubicBezTo>
                <a:cubicBezTo>
                  <a:pt x="5302134" y="-61733"/>
                  <a:pt x="5504065" y="55742"/>
                  <a:pt x="5683008" y="0"/>
                </a:cubicBezTo>
                <a:cubicBezTo>
                  <a:pt x="5861951" y="-55742"/>
                  <a:pt x="6054018" y="6242"/>
                  <a:pt x="6251309" y="0"/>
                </a:cubicBezTo>
                <a:cubicBezTo>
                  <a:pt x="6308206" y="232229"/>
                  <a:pt x="6249547" y="311697"/>
                  <a:pt x="6251309" y="567232"/>
                </a:cubicBezTo>
                <a:cubicBezTo>
                  <a:pt x="6253071" y="822767"/>
                  <a:pt x="6202100" y="850205"/>
                  <a:pt x="6251309" y="1099378"/>
                </a:cubicBezTo>
                <a:cubicBezTo>
                  <a:pt x="6300518" y="1348551"/>
                  <a:pt x="6210561" y="1468651"/>
                  <a:pt x="6251309" y="1754326"/>
                </a:cubicBezTo>
                <a:cubicBezTo>
                  <a:pt x="6023948" y="1757363"/>
                  <a:pt x="5945422" y="1696410"/>
                  <a:pt x="5683008" y="1754326"/>
                </a:cubicBezTo>
                <a:cubicBezTo>
                  <a:pt x="5420594" y="1812242"/>
                  <a:pt x="5345138" y="1720917"/>
                  <a:pt x="5114707" y="1754326"/>
                </a:cubicBezTo>
                <a:cubicBezTo>
                  <a:pt x="4884276" y="1787735"/>
                  <a:pt x="4691968" y="1751547"/>
                  <a:pt x="4421380" y="1754326"/>
                </a:cubicBezTo>
                <a:cubicBezTo>
                  <a:pt x="4150792" y="1757105"/>
                  <a:pt x="4110529" y="1720324"/>
                  <a:pt x="3853080" y="1754326"/>
                </a:cubicBezTo>
                <a:cubicBezTo>
                  <a:pt x="3595631" y="1788328"/>
                  <a:pt x="3555191" y="1735129"/>
                  <a:pt x="3472318" y="1754326"/>
                </a:cubicBezTo>
                <a:cubicBezTo>
                  <a:pt x="3389445" y="1773523"/>
                  <a:pt x="3219177" y="1752909"/>
                  <a:pt x="3029043" y="1754326"/>
                </a:cubicBezTo>
                <a:cubicBezTo>
                  <a:pt x="2838909" y="1755743"/>
                  <a:pt x="2560500" y="1730129"/>
                  <a:pt x="2335716" y="1754326"/>
                </a:cubicBezTo>
                <a:cubicBezTo>
                  <a:pt x="2110932" y="1778523"/>
                  <a:pt x="1920765" y="1739543"/>
                  <a:pt x="1767416" y="1754326"/>
                </a:cubicBezTo>
                <a:cubicBezTo>
                  <a:pt x="1614067" y="1769109"/>
                  <a:pt x="1467417" y="1742407"/>
                  <a:pt x="1324141" y="1754326"/>
                </a:cubicBezTo>
                <a:cubicBezTo>
                  <a:pt x="1180866" y="1766245"/>
                  <a:pt x="959191" y="1704756"/>
                  <a:pt x="755840" y="1754326"/>
                </a:cubicBezTo>
                <a:cubicBezTo>
                  <a:pt x="552489" y="1803896"/>
                  <a:pt x="198454" y="1738376"/>
                  <a:pt x="0" y="1754326"/>
                </a:cubicBezTo>
                <a:cubicBezTo>
                  <a:pt x="-35636" y="1568598"/>
                  <a:pt x="17839" y="1403209"/>
                  <a:pt x="0" y="1222180"/>
                </a:cubicBezTo>
                <a:cubicBezTo>
                  <a:pt x="-17839" y="1041151"/>
                  <a:pt x="57548" y="862086"/>
                  <a:pt x="0" y="619862"/>
                </a:cubicBezTo>
                <a:cubicBezTo>
                  <a:pt x="-57548" y="377638"/>
                  <a:pt x="19111" y="267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Importance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sports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in promoting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peaceful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inclusive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societies</a:t>
            </a:r>
            <a:endParaRPr lang="pt-BR" sz="32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5360361" y="5442877"/>
            <a:ext cx="6251309" cy="5064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IMPORTANCE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sports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promoting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peaceful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inclusive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societies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Times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India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Gurugram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6 abr.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timesofindia.indiatimes.com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life-style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/soul-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search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/importance-of-sports-in-promoting-peaceful-and-inclusive-societies/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articleshow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/109090232.cms. Acesso em: 28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4" y="908692"/>
            <a:ext cx="4137312" cy="204431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The </a:t>
            </a:r>
            <a:r>
              <a:rPr lang="pt-BR" sz="4000" b="1" dirty="0" err="1"/>
              <a:t>power</a:t>
            </a:r>
            <a:r>
              <a:rPr lang="pt-BR" sz="4000" b="1" dirty="0"/>
              <a:t> </a:t>
            </a:r>
            <a:r>
              <a:rPr lang="pt-BR" sz="4000" b="1" dirty="0" err="1"/>
              <a:t>of</a:t>
            </a:r>
            <a:r>
              <a:rPr lang="pt-BR" sz="4000" b="1" dirty="0"/>
              <a:t> </a:t>
            </a:r>
            <a:r>
              <a:rPr lang="pt-BR" sz="4000" b="1" dirty="0" err="1"/>
              <a:t>sports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675274" y="3212900"/>
            <a:ext cx="538837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Leia a capa de revista (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magazine cover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e responda às perguntas.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Quem é a atleta que aparece na capa da revista?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Qual expressão, em inglês, foi usada para descrevê-la como atleta?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Com base na capa, o que ela coloca em primeiro lugar?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que mais você sabe sobre ela?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596801" y="6369724"/>
            <a:ext cx="5681541" cy="6158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FINAN, Eileen. For Simone Biles,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mental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health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journey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over: ‘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know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[New York, USA], 1 dez.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sports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/simone-bilespeople-2021-person-of-the-year-mental-health/. Acesso em: 28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57C7CC-339D-7054-91DF-E464DDB0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36" y="26426"/>
            <a:ext cx="5011688" cy="68315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EBD399-400E-7DEF-28E6-A2DE4499CEF0}"/>
              </a:ext>
            </a:extLst>
          </p:cNvPr>
          <p:cNvSpPr txBox="1"/>
          <p:nvPr/>
        </p:nvSpPr>
        <p:spPr>
          <a:xfrm>
            <a:off x="9175173" y="4626184"/>
            <a:ext cx="210086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The Olympic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champion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on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/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putting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her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mental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health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first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and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becoming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more </a:t>
            </a:r>
          </a:p>
          <a:p>
            <a:pPr algn="ctr"/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than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athlete</a:t>
            </a:r>
            <a:endParaRPr lang="pt-BR" sz="2000" b="1" dirty="0">
              <a:solidFill>
                <a:srgbClr val="2F2F2E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1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303663" y="1263346"/>
            <a:ext cx="96358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“Biles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most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decorated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gymnast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still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scared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do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gymnastics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excited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confident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3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Tokyo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58F3F3-B6CA-245E-41F5-0697C406F310}"/>
              </a:ext>
            </a:extLst>
          </p:cNvPr>
          <p:cNvSpPr txBox="1"/>
          <p:nvPr/>
        </p:nvSpPr>
        <p:spPr>
          <a:xfrm>
            <a:off x="838867" y="3117724"/>
            <a:ext cx="10565427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a) Quais são os adjetivos que descrevem emoções e estados mentais de Simone Biles?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Decorated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Scared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Excited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Qual é o adjetivo que descreve que Simone Biles recebeu muitas medalhas e reconhecimentos?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Decorated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Scared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Excited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No caso dos adjetivos em 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negrito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como eles são formados?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Substantivo + 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-ed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Forma básica de um verbo terminado em 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e + -d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91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992891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F2F2E"/>
                </a:solidFill>
                <a:effectLst/>
                <a:latin typeface="+mj-lt"/>
              </a:rPr>
              <a:t>focus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mental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71500" indent="-571500">
              <a:buFont typeface="+mj-lt"/>
              <a:buAutoNum type="romanUcPeriod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F2F2E"/>
                </a:solidFill>
                <a:effectLst/>
                <a:latin typeface="+mj-lt"/>
              </a:rPr>
              <a:t>protect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our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minds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our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bodies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71500" indent="-571500">
              <a:buFont typeface="+mj-lt"/>
              <a:buAutoNum type="romanUcPeriod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mental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should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priority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sport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195611" y="4333461"/>
            <a:ext cx="7800778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a) Nos fragmentos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e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expressa uma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necessidade forte.	II. possibilidade remota.</a:t>
            </a:r>
          </a:p>
          <a:p>
            <a:pPr marL="571500" indent="-571500">
              <a:buAutoNum type="romanUcPeriod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No fragmento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III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should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expressa uma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obrigação.				II. recomendação.</a:t>
            </a:r>
          </a:p>
        </p:txBody>
      </p:sp>
    </p:spTree>
    <p:extLst>
      <p:ext uri="{BB962C8B-B14F-4D97-AF65-F5344CB8AC3E}">
        <p14:creationId xmlns:p14="http://schemas.microsoft.com/office/powerpoint/2010/main" val="167539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FFD1B7E-1E42-5C7D-6CB6-99EBE84FC3A4}"/>
              </a:ext>
            </a:extLst>
          </p:cNvPr>
          <p:cNvSpPr txBox="1"/>
          <p:nvPr/>
        </p:nvSpPr>
        <p:spPr>
          <a:xfrm>
            <a:off x="2078182" y="1444591"/>
            <a:ext cx="9768996" cy="529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Os verbos modais são usados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antes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do verbo principal em sua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forma básica: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latin typeface="+mj-lt"/>
              </a:rPr>
              <a:t>“Mental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health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latin typeface="+mj-lt"/>
              </a:rPr>
              <a:t>should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be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a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priority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in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sports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.”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should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expressa uma recomendação, um aconselhamento)</a:t>
            </a:r>
          </a:p>
          <a:p>
            <a:endParaRPr lang="pt-BR" sz="2600" i="1" dirty="0">
              <a:solidFill>
                <a:srgbClr val="2F2F2E"/>
              </a:solidFill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Athletes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must/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prioritize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mental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must/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have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expressa uma obrigação, uma necessidade forte)</a:t>
            </a:r>
          </a:p>
          <a:p>
            <a:endParaRPr lang="pt-BR" sz="2600" i="1" dirty="0">
              <a:solidFill>
                <a:srgbClr val="2F2F2E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mustn’t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take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medication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without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prescription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mustn’t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indica proibição)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i="1" dirty="0">
              <a:solidFill>
                <a:srgbClr val="2F2F2E"/>
              </a:solidFill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Athletes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don’t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face 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mental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issues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alone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don’t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have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indica ausência de necessidade ou obrigatoriedade)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FB1BA18-C638-67ED-164E-7E1A3941DF4D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10: modal </a:t>
            </a:r>
            <a:r>
              <a:rPr lang="pt-BR" sz="4000" b="1" dirty="0" err="1"/>
              <a:t>verbs</a:t>
            </a:r>
            <a:r>
              <a:rPr lang="pt-BR" sz="4000" b="1" dirty="0"/>
              <a:t> </a:t>
            </a:r>
          </a:p>
          <a:p>
            <a:r>
              <a:rPr lang="pt-BR" sz="4000" b="1" dirty="0"/>
              <a:t>(</a:t>
            </a:r>
            <a:r>
              <a:rPr lang="pt-BR" sz="4000" b="1" dirty="0" err="1"/>
              <a:t>have</a:t>
            </a:r>
            <a:r>
              <a:rPr lang="pt-BR" sz="4000" b="1" dirty="0"/>
              <a:t> </a:t>
            </a:r>
            <a:r>
              <a:rPr lang="pt-BR" sz="4000" b="1" dirty="0" err="1"/>
              <a:t>to</a:t>
            </a:r>
            <a:r>
              <a:rPr lang="pt-BR" sz="4000" b="1" dirty="0"/>
              <a:t>, </a:t>
            </a:r>
            <a:r>
              <a:rPr lang="pt-BR" sz="4000" b="1" dirty="0" err="1"/>
              <a:t>should</a:t>
            </a:r>
            <a:r>
              <a:rPr lang="pt-BR" sz="4000" b="1" dirty="0"/>
              <a:t>, must)</a:t>
            </a:r>
            <a:endParaRPr lang="pt-BR" sz="4000" b="1" i="1" dirty="0"/>
          </a:p>
        </p:txBody>
      </p:sp>
    </p:spTree>
    <p:extLst>
      <p:ext uri="{BB962C8B-B14F-4D97-AF65-F5344CB8AC3E}">
        <p14:creationId xmlns:p14="http://schemas.microsoft.com/office/powerpoint/2010/main" val="385886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09A35A-9CEB-76B8-AE5E-82BC7F04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06" y="1040116"/>
            <a:ext cx="9932787" cy="319724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A85AFE2-C793-713E-FDBE-ADB3F3521745}"/>
              </a:ext>
            </a:extLst>
          </p:cNvPr>
          <p:cNvSpPr txBox="1">
            <a:spLocks/>
          </p:cNvSpPr>
          <p:nvPr/>
        </p:nvSpPr>
        <p:spPr>
          <a:xfrm>
            <a:off x="2036619" y="4255359"/>
            <a:ext cx="9104178" cy="4018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HINDS, Bill.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22 set. 2008.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/2008/09/22. Acesso em: 29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061E22-6CA7-F239-BD2F-677939CF9995}"/>
              </a:ext>
            </a:extLst>
          </p:cNvPr>
          <p:cNvSpPr txBox="1"/>
          <p:nvPr/>
        </p:nvSpPr>
        <p:spPr>
          <a:xfrm>
            <a:off x="910868" y="4657237"/>
            <a:ext cx="1037026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Choose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correct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statements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about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comic strip.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Nastia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Liukin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Shawn Johnson are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famous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gymnasts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girl admires.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The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mother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says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girl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needs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lot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become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gymnast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After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hearing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mother’s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response,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girl still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wants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professional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gymnast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6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09A35A-9CEB-76B8-AE5E-82BC7F04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65" y="848153"/>
            <a:ext cx="8771670" cy="282349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A85AFE2-C793-713E-FDBE-ADB3F3521745}"/>
              </a:ext>
            </a:extLst>
          </p:cNvPr>
          <p:cNvSpPr txBox="1">
            <a:spLocks/>
          </p:cNvSpPr>
          <p:nvPr/>
        </p:nvSpPr>
        <p:spPr>
          <a:xfrm>
            <a:off x="1377657" y="3717480"/>
            <a:ext cx="9104178" cy="4018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HINDS, Bill.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22 set. 2008.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/2008/09/22. Acesso em: 29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FCFDB9-5B08-24AB-5070-5D3D4F5FEF2E}"/>
              </a:ext>
            </a:extLst>
          </p:cNvPr>
          <p:cNvSpPr txBox="1"/>
          <p:nvPr/>
        </p:nvSpPr>
        <p:spPr>
          <a:xfrm>
            <a:off x="754597" y="4104031"/>
            <a:ext cx="10682806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Leia novamente a tirinha e escolha a alternativa que completa corretamente cada frase a seguir.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 frase que possui significado equivalente a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”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é</a:t>
            </a:r>
          </a:p>
          <a:p>
            <a:r>
              <a:rPr lang="pt-BR" sz="2200" dirty="0">
                <a:solidFill>
                  <a:srgbClr val="2F2F2E"/>
                </a:solidFill>
                <a:latin typeface="+mj-lt"/>
              </a:rPr>
              <a:t>I. 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must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		II.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shouldn’t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AutoNum type="alphaLcParenR" startAt="2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Em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”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you’ll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spend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hours in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gym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”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o verbo modal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é usado para expressar uma		</a:t>
            </a:r>
          </a:p>
          <a:p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I. necessidade forte.						II. possibilidade remota.</a:t>
            </a:r>
          </a:p>
        </p:txBody>
      </p:sp>
    </p:spTree>
    <p:extLst>
      <p:ext uri="{BB962C8B-B14F-4D97-AF65-F5344CB8AC3E}">
        <p14:creationId xmlns:p14="http://schemas.microsoft.com/office/powerpoint/2010/main" val="181679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A2BF91-08B0-BE0A-58B7-D945B1662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37141"/>
              </p:ext>
            </p:extLst>
          </p:nvPr>
        </p:nvGraphicFramePr>
        <p:xfrm>
          <a:off x="626918" y="990600"/>
          <a:ext cx="1093816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918">
                  <a:extLst>
                    <a:ext uri="{9D8B030D-6E8A-4147-A177-3AD203B41FA5}">
                      <a16:colId xmlns:a16="http://schemas.microsoft.com/office/drawing/2014/main" val="970376242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180643883"/>
                    </a:ext>
                  </a:extLst>
                </a:gridCol>
                <a:gridCol w="1326573">
                  <a:extLst>
                    <a:ext uri="{9D8B030D-6E8A-4147-A177-3AD203B41FA5}">
                      <a16:colId xmlns:a16="http://schemas.microsoft.com/office/drawing/2014/main" val="2857423276"/>
                    </a:ext>
                  </a:extLst>
                </a:gridCol>
                <a:gridCol w="2047009">
                  <a:extLst>
                    <a:ext uri="{9D8B030D-6E8A-4147-A177-3AD203B41FA5}">
                      <a16:colId xmlns:a16="http://schemas.microsoft.com/office/drawing/2014/main" val="4215446731"/>
                    </a:ext>
                  </a:extLst>
                </a:gridCol>
                <a:gridCol w="1458191">
                  <a:extLst>
                    <a:ext uri="{9D8B030D-6E8A-4147-A177-3AD203B41FA5}">
                      <a16:colId xmlns:a16="http://schemas.microsoft.com/office/drawing/2014/main" val="910275707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609480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800" b="1" i="0" dirty="0" err="1"/>
                        <a:t>How</a:t>
                      </a:r>
                      <a:r>
                        <a:rPr lang="pt-BR" sz="2800" b="1" i="0" dirty="0"/>
                        <a:t> </a:t>
                      </a:r>
                      <a:r>
                        <a:rPr lang="pt-BR" sz="2800" b="1" i="0" dirty="0" err="1"/>
                        <a:t>often</a:t>
                      </a:r>
                      <a:r>
                        <a:rPr lang="pt-BR" sz="2800" b="1" i="0" dirty="0"/>
                        <a:t> </a:t>
                      </a:r>
                    </a:p>
                    <a:p>
                      <a:pPr algn="r"/>
                      <a:r>
                        <a:rPr lang="pt-BR" sz="2800" b="1" i="0" dirty="0"/>
                        <a:t>do </a:t>
                      </a:r>
                      <a:r>
                        <a:rPr lang="pt-BR" sz="2800" b="1" i="0" dirty="0" err="1"/>
                        <a:t>you</a:t>
                      </a:r>
                      <a:r>
                        <a:rPr lang="pt-BR" sz="2800" b="1" i="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very</a:t>
                      </a:r>
                      <a:r>
                        <a:rPr lang="pt-BR" sz="2800" b="1" i="0" dirty="0"/>
                        <a:t> </a:t>
                      </a:r>
                    </a:p>
                    <a:p>
                      <a:pPr algn="ctr"/>
                      <a:r>
                        <a:rPr lang="pt-BR" sz="2800" b="1" i="0" dirty="0" err="1"/>
                        <a:t>often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often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sometimes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almost</a:t>
                      </a:r>
                      <a:r>
                        <a:rPr lang="pt-BR" sz="2800" b="1" i="0" dirty="0"/>
                        <a:t> </a:t>
                      </a:r>
                      <a:r>
                        <a:rPr lang="pt-BR" sz="2800" b="1" i="0" dirty="0" err="1"/>
                        <a:t>never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never</a:t>
                      </a:r>
                      <a:endParaRPr lang="pt-BR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0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stressed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3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someone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feelings?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9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anxious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social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8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overwhelmed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endParaRPr lang="pt-BR" sz="2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responsibilities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93278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</p:spTree>
    <p:extLst>
      <p:ext uri="{BB962C8B-B14F-4D97-AF65-F5344CB8AC3E}">
        <p14:creationId xmlns:p14="http://schemas.microsoft.com/office/powerpoint/2010/main" val="66668994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907</Words>
  <Application>Microsoft Macintosh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Gill Sans MT</vt:lpstr>
      <vt:lpstr>Helvetica</vt:lpstr>
      <vt:lpstr>Wingdings</vt:lpstr>
      <vt:lpstr>Pacote</vt:lpstr>
      <vt:lpstr>LÍNGUA INGLESA</vt:lpstr>
      <vt:lpstr>UNIT 10</vt:lpstr>
      <vt:lpstr>UNIT 10</vt:lpstr>
      <vt:lpstr>UNIT 10</vt:lpstr>
      <vt:lpstr>UNIT 10</vt:lpstr>
      <vt:lpstr>LANGUAGE REFERENCE</vt:lpstr>
      <vt:lpstr>UNIT 10</vt:lpstr>
      <vt:lpstr>UNIT 10</vt:lpstr>
      <vt:lpstr>UNIT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2025-05-23T14:02:27Z</dcterms:modified>
</cp:coreProperties>
</file>