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2" r:id="rId10"/>
    <p:sldId id="498" r:id="rId11"/>
    <p:sldId id="499" r:id="rId12"/>
    <p:sldId id="500" r:id="rId13"/>
    <p:sldId id="401" r:id="rId14"/>
    <p:sldId id="403" r:id="rId15"/>
    <p:sldId id="408" r:id="rId16"/>
    <p:sldId id="405" r:id="rId17"/>
    <p:sldId id="409" r:id="rId18"/>
    <p:sldId id="406" r:id="rId19"/>
    <p:sldId id="501" r:id="rId20"/>
    <p:sldId id="502" r:id="rId21"/>
    <p:sldId id="404" r:id="rId22"/>
    <p:sldId id="410" r:id="rId23"/>
    <p:sldId id="411" r:id="rId24"/>
    <p:sldId id="412" r:id="rId25"/>
    <p:sldId id="413" r:id="rId26"/>
    <p:sldId id="415" r:id="rId27"/>
    <p:sldId id="503" r:id="rId28"/>
    <p:sldId id="504" r:id="rId29"/>
    <p:sldId id="416" r:id="rId30"/>
    <p:sldId id="418" r:id="rId31"/>
    <p:sldId id="419" r:id="rId32"/>
    <p:sldId id="420" r:id="rId33"/>
    <p:sldId id="414" r:id="rId34"/>
    <p:sldId id="422" r:id="rId35"/>
    <p:sldId id="421" r:id="rId36"/>
    <p:sldId id="505" r:id="rId37"/>
    <p:sldId id="506" r:id="rId38"/>
    <p:sldId id="507" r:id="rId39"/>
    <p:sldId id="508" r:id="rId40"/>
    <p:sldId id="423" r:id="rId41"/>
    <p:sldId id="424" r:id="rId42"/>
    <p:sldId id="425" r:id="rId43"/>
    <p:sldId id="42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68"/>
    <p:restoredTop sz="96327"/>
  </p:normalViewPr>
  <p:slideViewPr>
    <p:cSldViewPr snapToGrid="0">
      <p:cViewPr varScale="1">
        <p:scale>
          <a:sx n="113" d="100"/>
          <a:sy n="113" d="100"/>
        </p:scale>
        <p:origin x="176" y="7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8/layout/RadialCluster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>
              <a:solidFill>
                <a:schemeClr val="accent2"/>
              </a:solidFill>
            </a:rPr>
            <a:t>ENVIRONMENTAL PROBLEMS</a:t>
          </a: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 custT="1"/>
      <dgm:spPr/>
      <dgm:t>
        <a:bodyPr/>
        <a:lstStyle/>
        <a:p>
          <a:r>
            <a:rPr lang="pt-BR" sz="2800" dirty="0" err="1"/>
            <a:t>forest</a:t>
          </a:r>
          <a:r>
            <a:rPr lang="pt-BR" sz="2800" dirty="0"/>
            <a:t> </a:t>
          </a:r>
          <a:r>
            <a:rPr lang="pt-BR" sz="2800" dirty="0" err="1"/>
            <a:t>fires</a:t>
          </a:r>
          <a:endParaRPr lang="pt-BR" sz="2800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81B1E46A-3B96-8443-9B04-BBB8F5C91268}">
      <dgm:prSet phldrT="[Texto]" custT="1"/>
      <dgm:spPr/>
      <dgm:t>
        <a:bodyPr/>
        <a:lstStyle/>
        <a:p>
          <a:r>
            <a:rPr lang="pt-BR" sz="2800" dirty="0" err="1"/>
            <a:t>pollution</a:t>
          </a:r>
          <a:endParaRPr lang="pt-BR" sz="2800" dirty="0"/>
        </a:p>
      </dgm:t>
    </dgm:pt>
    <dgm:pt modelId="{95C9FF8A-95AF-824E-9A50-7DEF6B9B4D4F}" type="parTrans" cxnId="{42427C8E-E547-9746-A7AD-33A4DD3180B4}">
      <dgm:prSet/>
      <dgm:spPr/>
      <dgm:t>
        <a:bodyPr/>
        <a:lstStyle/>
        <a:p>
          <a:endParaRPr lang="pt-BR"/>
        </a:p>
      </dgm:t>
    </dgm:pt>
    <dgm:pt modelId="{D898DF78-E348-9641-A21C-172413C53F96}" type="sibTrans" cxnId="{42427C8E-E547-9746-A7AD-33A4DD3180B4}">
      <dgm:prSet/>
      <dgm:spPr/>
      <dgm:t>
        <a:bodyPr/>
        <a:lstStyle/>
        <a:p>
          <a:endParaRPr lang="pt-BR"/>
        </a:p>
      </dgm:t>
    </dgm:pt>
    <dgm:pt modelId="{271DDDB4-CE29-4A44-8D86-70BCD09B1006}">
      <dgm:prSet phldrT="[Texto]" custT="1"/>
      <dgm:spPr/>
      <dgm:t>
        <a:bodyPr/>
        <a:lstStyle/>
        <a:p>
          <a:r>
            <a:rPr lang="pt-BR" sz="2800" dirty="0" err="1"/>
            <a:t>deforestation</a:t>
          </a:r>
          <a:endParaRPr lang="pt-BR" sz="2800" dirty="0"/>
        </a:p>
      </dgm:t>
    </dgm:pt>
    <dgm:pt modelId="{FF8A175F-B819-7A49-BF73-42E8BA5FB610}" type="parTrans" cxnId="{55FFA80D-BDA2-144C-B09F-9B98A269D994}">
      <dgm:prSet/>
      <dgm:spPr/>
      <dgm:t>
        <a:bodyPr/>
        <a:lstStyle/>
        <a:p>
          <a:endParaRPr lang="pt-BR"/>
        </a:p>
      </dgm:t>
    </dgm:pt>
    <dgm:pt modelId="{07BC64BF-4417-3740-88CC-E39843827EC5}" type="sibTrans" cxnId="{55FFA80D-BDA2-144C-B09F-9B98A269D994}">
      <dgm:prSet/>
      <dgm:spPr/>
      <dgm:t>
        <a:bodyPr/>
        <a:lstStyle/>
        <a:p>
          <a:endParaRPr lang="pt-BR"/>
        </a:p>
      </dgm:t>
    </dgm:pt>
    <dgm:pt modelId="{0C2D72A1-A3F4-A84E-A692-B0BF4B294D1F}">
      <dgm:prSet phldrT="[Texto]" custT="1"/>
      <dgm:spPr/>
      <dgm:t>
        <a:bodyPr/>
        <a:lstStyle/>
        <a:p>
          <a:r>
            <a:rPr lang="pt-BR" sz="2800" dirty="0" err="1"/>
            <a:t>climate</a:t>
          </a:r>
          <a:r>
            <a:rPr lang="pt-BR" sz="2800" dirty="0"/>
            <a:t> </a:t>
          </a:r>
          <a:r>
            <a:rPr lang="pt-BR" sz="2800" dirty="0" err="1"/>
            <a:t>change</a:t>
          </a:r>
          <a:endParaRPr lang="pt-BR" sz="2800" dirty="0"/>
        </a:p>
      </dgm:t>
    </dgm:pt>
    <dgm:pt modelId="{F3497823-BBCF-EA49-9089-3B1D0487846D}" type="parTrans" cxnId="{05E16F1E-276B-EB43-928C-6475FB2B0E72}">
      <dgm:prSet/>
      <dgm:spPr/>
      <dgm:t>
        <a:bodyPr/>
        <a:lstStyle/>
        <a:p>
          <a:endParaRPr lang="pt-BR"/>
        </a:p>
      </dgm:t>
    </dgm:pt>
    <dgm:pt modelId="{623E7593-F668-9149-8926-56CC43D58324}" type="sibTrans" cxnId="{05E16F1E-276B-EB43-928C-6475FB2B0E72}">
      <dgm:prSet/>
      <dgm:spPr/>
      <dgm:t>
        <a:bodyPr/>
        <a:lstStyle/>
        <a:p>
          <a:endParaRPr lang="pt-BR"/>
        </a:p>
      </dgm:t>
    </dgm:pt>
    <dgm:pt modelId="{D2E2E1E0-2E55-894A-8139-9382D994FFC9}" type="pres">
      <dgm:prSet presAssocID="{CBC50C7B-0B2E-CB4A-9539-C7BCED8C0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BB380D-428A-6449-BDF7-88689CBB5421}" type="pres">
      <dgm:prSet presAssocID="{5A41028C-C88B-5541-9BA1-F6677ED76BF2}" presName="singleCycle" presStyleCnt="0"/>
      <dgm:spPr/>
    </dgm:pt>
    <dgm:pt modelId="{DA4A0DA6-478A-F844-946E-A6E505D9222B}" type="pres">
      <dgm:prSet presAssocID="{5A41028C-C88B-5541-9BA1-F6677ED76BF2}" presName="singleCenter" presStyleLbl="node1" presStyleIdx="0" presStyleCnt="5" custScaleX="187644" custLinFactNeighborX="-19000" custLinFactNeighborY="232">
        <dgm:presLayoutVars>
          <dgm:chMax val="7"/>
          <dgm:chPref val="7"/>
        </dgm:presLayoutVars>
      </dgm:prSet>
      <dgm:spPr/>
    </dgm:pt>
    <dgm:pt modelId="{243DC587-74D6-7B4D-BCF6-2F921F07B3F1}" type="pres">
      <dgm:prSet presAssocID="{EF041728-4802-4E4C-A9C5-A68D773E8761}" presName="Name56" presStyleLbl="parChTrans1D2" presStyleIdx="0" presStyleCnt="4"/>
      <dgm:spPr/>
    </dgm:pt>
    <dgm:pt modelId="{FDB37AD5-D77E-6D49-926E-8AB728EE0B16}" type="pres">
      <dgm:prSet presAssocID="{E7374DA9-BCFE-7845-9CA2-1111D9649318}" presName="text0" presStyleLbl="node1" presStyleIdx="1" presStyleCnt="5" custScaleX="110810" custRadScaleRad="99906" custRadScaleInc="17032">
        <dgm:presLayoutVars>
          <dgm:bulletEnabled val="1"/>
        </dgm:presLayoutVars>
      </dgm:prSet>
      <dgm:spPr/>
    </dgm:pt>
    <dgm:pt modelId="{850140B5-4477-DD48-9B59-6D176C6DC193}" type="pres">
      <dgm:prSet presAssocID="{95C9FF8A-95AF-824E-9A50-7DEF6B9B4D4F}" presName="Name56" presStyleLbl="parChTrans1D2" presStyleIdx="1" presStyleCnt="4"/>
      <dgm:spPr/>
    </dgm:pt>
    <dgm:pt modelId="{01E01874-81FB-FC4A-98A6-DA4F58C41B9B}" type="pres">
      <dgm:prSet presAssocID="{81B1E46A-3B96-8443-9B04-BBB8F5C91268}" presName="text0" presStyleLbl="node1" presStyleIdx="2" presStyleCnt="5" custScaleX="147687" custRadScaleRad="114244" custRadScaleInc="138">
        <dgm:presLayoutVars>
          <dgm:bulletEnabled val="1"/>
        </dgm:presLayoutVars>
      </dgm:prSet>
      <dgm:spPr/>
    </dgm:pt>
    <dgm:pt modelId="{A6FBBCCD-3031-CA46-9141-FA826D779F14}" type="pres">
      <dgm:prSet presAssocID="{FF8A175F-B819-7A49-BF73-42E8BA5FB610}" presName="Name56" presStyleLbl="parChTrans1D2" presStyleIdx="2" presStyleCnt="4"/>
      <dgm:spPr/>
    </dgm:pt>
    <dgm:pt modelId="{DE72F713-BF36-D044-814A-8FFCF772F73C}" type="pres">
      <dgm:prSet presAssocID="{271DDDB4-CE29-4A44-8D86-70BCD09B1006}" presName="text0" presStyleLbl="node1" presStyleIdx="3" presStyleCnt="5" custScaleX="209598" custRadScaleRad="120453" custRadScaleInc="-107876">
        <dgm:presLayoutVars>
          <dgm:bulletEnabled val="1"/>
        </dgm:presLayoutVars>
      </dgm:prSet>
      <dgm:spPr/>
    </dgm:pt>
    <dgm:pt modelId="{5E7677BD-18F8-4147-ACA3-CC5128AFBDD4}" type="pres">
      <dgm:prSet presAssocID="{F3497823-BBCF-EA49-9089-3B1D0487846D}" presName="Name56" presStyleLbl="parChTrans1D2" presStyleIdx="3" presStyleCnt="4"/>
      <dgm:spPr/>
    </dgm:pt>
    <dgm:pt modelId="{5A6CE544-A590-7542-A21D-04DA4BFED454}" type="pres">
      <dgm:prSet presAssocID="{0C2D72A1-A3F4-A84E-A692-B0BF4B294D1F}" presName="text0" presStyleLbl="node1" presStyleIdx="4" presStyleCnt="5" custScaleX="145399" custRadScaleRad="109848" custRadScaleInc="318355">
        <dgm:presLayoutVars>
          <dgm:bulletEnabled val="1"/>
        </dgm:presLayoutVars>
      </dgm:prSet>
      <dgm:spPr/>
    </dgm:pt>
  </dgm:ptLst>
  <dgm:cxnLst>
    <dgm:cxn modelId="{FE3B5603-00E8-0C4B-B835-AF66B969F660}" type="presOf" srcId="{81B1E46A-3B96-8443-9B04-BBB8F5C91268}" destId="{01E01874-81FB-FC4A-98A6-DA4F58C41B9B}" srcOrd="0" destOrd="0" presId="urn:microsoft.com/office/officeart/2008/layout/RadialCluster"/>
    <dgm:cxn modelId="{18CA4205-387F-1B4B-8ACC-0A889F180F4E}" type="presOf" srcId="{E7374DA9-BCFE-7845-9CA2-1111D9649318}" destId="{FDB37AD5-D77E-6D49-926E-8AB728EE0B16}" srcOrd="0" destOrd="0" presId="urn:microsoft.com/office/officeart/2008/layout/RadialCluster"/>
    <dgm:cxn modelId="{670D5E07-8FC5-4E4F-BA70-E7DEA96F2047}" type="presOf" srcId="{CBC50C7B-0B2E-CB4A-9539-C7BCED8C0E24}" destId="{D2E2E1E0-2E55-894A-8139-9382D994FFC9}" srcOrd="0" destOrd="0" presId="urn:microsoft.com/office/officeart/2008/layout/RadialCluster"/>
    <dgm:cxn modelId="{3CC29E0A-2EB9-774E-82BB-8F7F8E92E5AF}" srcId="{CBC50C7B-0B2E-CB4A-9539-C7BCED8C0E24}" destId="{5A41028C-C88B-5541-9BA1-F6677ED76BF2}" srcOrd="0" destOrd="0" parTransId="{76A0864D-75F8-6D4B-9C0F-44F0457F2890}" sibTransId="{B7FFC309-48E2-5444-A509-DD49D9E5809D}"/>
    <dgm:cxn modelId="{55FFA80D-BDA2-144C-B09F-9B98A269D994}" srcId="{5A41028C-C88B-5541-9BA1-F6677ED76BF2}" destId="{271DDDB4-CE29-4A44-8D86-70BCD09B1006}" srcOrd="2" destOrd="0" parTransId="{FF8A175F-B819-7A49-BF73-42E8BA5FB610}" sibTransId="{07BC64BF-4417-3740-88CC-E39843827EC5}"/>
    <dgm:cxn modelId="{79218B0E-ED38-A940-B6C2-B61C63FE8CE5}" type="presOf" srcId="{5A41028C-C88B-5541-9BA1-F6677ED76BF2}" destId="{DA4A0DA6-478A-F844-946E-A6E505D9222B}" srcOrd="0" destOrd="0" presId="urn:microsoft.com/office/officeart/2008/layout/RadialCluster"/>
    <dgm:cxn modelId="{05E16F1E-276B-EB43-928C-6475FB2B0E72}" srcId="{5A41028C-C88B-5541-9BA1-F6677ED76BF2}" destId="{0C2D72A1-A3F4-A84E-A692-B0BF4B294D1F}" srcOrd="3" destOrd="0" parTransId="{F3497823-BBCF-EA49-9089-3B1D0487846D}" sibTransId="{623E7593-F668-9149-8926-56CC43D58324}"/>
    <dgm:cxn modelId="{2E770730-C9E2-324D-870C-DA4C288A86E7}" type="presOf" srcId="{F3497823-BBCF-EA49-9089-3B1D0487846D}" destId="{5E7677BD-18F8-4147-ACA3-CC5128AFBDD4}" srcOrd="0" destOrd="0" presId="urn:microsoft.com/office/officeart/2008/layout/RadialCluster"/>
    <dgm:cxn modelId="{D96A8235-D191-3A4D-A945-6E1D6D3A1D1D}" type="presOf" srcId="{0C2D72A1-A3F4-A84E-A692-B0BF4B294D1F}" destId="{5A6CE544-A590-7542-A21D-04DA4BFED454}" srcOrd="0" destOrd="0" presId="urn:microsoft.com/office/officeart/2008/layout/RadialCluster"/>
    <dgm:cxn modelId="{700CC03B-F090-CC46-B031-5DC481ACB38A}" srcId="{5A41028C-C88B-5541-9BA1-F6677ED76BF2}" destId="{E7374DA9-BCFE-7845-9CA2-1111D9649318}" srcOrd="0" destOrd="0" parTransId="{EF041728-4802-4E4C-A9C5-A68D773E8761}" sibTransId="{EE5FE7C5-C9A1-A94C-A829-9BEBFED07B57}"/>
    <dgm:cxn modelId="{62774B55-7393-6A4C-B0A7-3CF9B85C0001}" type="presOf" srcId="{95C9FF8A-95AF-824E-9A50-7DEF6B9B4D4F}" destId="{850140B5-4477-DD48-9B59-6D176C6DC193}" srcOrd="0" destOrd="0" presId="urn:microsoft.com/office/officeart/2008/layout/RadialCluster"/>
    <dgm:cxn modelId="{42427C8E-E547-9746-A7AD-33A4DD3180B4}" srcId="{5A41028C-C88B-5541-9BA1-F6677ED76BF2}" destId="{81B1E46A-3B96-8443-9B04-BBB8F5C91268}" srcOrd="1" destOrd="0" parTransId="{95C9FF8A-95AF-824E-9A50-7DEF6B9B4D4F}" sibTransId="{D898DF78-E348-9641-A21C-172413C53F96}"/>
    <dgm:cxn modelId="{246831A1-2599-A146-93C7-252CB8C5B968}" type="presOf" srcId="{EF041728-4802-4E4C-A9C5-A68D773E8761}" destId="{243DC587-74D6-7B4D-BCF6-2F921F07B3F1}" srcOrd="0" destOrd="0" presId="urn:microsoft.com/office/officeart/2008/layout/RadialCluster"/>
    <dgm:cxn modelId="{63C34EAC-F097-7C4D-BD42-7C2EFBB4670C}" type="presOf" srcId="{FF8A175F-B819-7A49-BF73-42E8BA5FB610}" destId="{A6FBBCCD-3031-CA46-9141-FA826D779F14}" srcOrd="0" destOrd="0" presId="urn:microsoft.com/office/officeart/2008/layout/RadialCluster"/>
    <dgm:cxn modelId="{46BBDDB1-9FE6-F14A-86FD-A88C55AD5E60}" type="presOf" srcId="{271DDDB4-CE29-4A44-8D86-70BCD09B1006}" destId="{DE72F713-BF36-D044-814A-8FFCF772F73C}" srcOrd="0" destOrd="0" presId="urn:microsoft.com/office/officeart/2008/layout/RadialCluster"/>
    <dgm:cxn modelId="{CE54AAFA-5ADB-4944-AEFE-E66927D7D880}" type="presParOf" srcId="{D2E2E1E0-2E55-894A-8139-9382D994FFC9}" destId="{B1BB380D-428A-6449-BDF7-88689CBB5421}" srcOrd="0" destOrd="0" presId="urn:microsoft.com/office/officeart/2008/layout/RadialCluster"/>
    <dgm:cxn modelId="{E6B1DA8A-116B-7C48-B257-9A91CF5A846D}" type="presParOf" srcId="{B1BB380D-428A-6449-BDF7-88689CBB5421}" destId="{DA4A0DA6-478A-F844-946E-A6E505D9222B}" srcOrd="0" destOrd="0" presId="urn:microsoft.com/office/officeart/2008/layout/RadialCluster"/>
    <dgm:cxn modelId="{992DCE1D-DE72-1D40-9A67-57772375ADC3}" type="presParOf" srcId="{B1BB380D-428A-6449-BDF7-88689CBB5421}" destId="{243DC587-74D6-7B4D-BCF6-2F921F07B3F1}" srcOrd="1" destOrd="0" presId="urn:microsoft.com/office/officeart/2008/layout/RadialCluster"/>
    <dgm:cxn modelId="{8CE7D383-7E86-8244-9D49-CDA7A3E3D41D}" type="presParOf" srcId="{B1BB380D-428A-6449-BDF7-88689CBB5421}" destId="{FDB37AD5-D77E-6D49-926E-8AB728EE0B16}" srcOrd="2" destOrd="0" presId="urn:microsoft.com/office/officeart/2008/layout/RadialCluster"/>
    <dgm:cxn modelId="{98B6EA5D-87A1-0643-A6ED-3025FDCAAEE3}" type="presParOf" srcId="{B1BB380D-428A-6449-BDF7-88689CBB5421}" destId="{850140B5-4477-DD48-9B59-6D176C6DC193}" srcOrd="3" destOrd="0" presId="urn:microsoft.com/office/officeart/2008/layout/RadialCluster"/>
    <dgm:cxn modelId="{EBC3DC5A-DFB6-9E49-8073-F8A574E36306}" type="presParOf" srcId="{B1BB380D-428A-6449-BDF7-88689CBB5421}" destId="{01E01874-81FB-FC4A-98A6-DA4F58C41B9B}" srcOrd="4" destOrd="0" presId="urn:microsoft.com/office/officeart/2008/layout/RadialCluster"/>
    <dgm:cxn modelId="{11116694-11C4-864E-9CDA-44F52269E868}" type="presParOf" srcId="{B1BB380D-428A-6449-BDF7-88689CBB5421}" destId="{A6FBBCCD-3031-CA46-9141-FA826D779F14}" srcOrd="5" destOrd="0" presId="urn:microsoft.com/office/officeart/2008/layout/RadialCluster"/>
    <dgm:cxn modelId="{747A598F-3E57-D242-8D3F-8BAAB427C29A}" type="presParOf" srcId="{B1BB380D-428A-6449-BDF7-88689CBB5421}" destId="{DE72F713-BF36-D044-814A-8FFCF772F73C}" srcOrd="6" destOrd="0" presId="urn:microsoft.com/office/officeart/2008/layout/RadialCluster"/>
    <dgm:cxn modelId="{D498B380-11D3-7F47-90AA-14B2D525DD54}" type="presParOf" srcId="{B1BB380D-428A-6449-BDF7-88689CBB5421}" destId="{5E7677BD-18F8-4147-ACA3-CC5128AFBDD4}" srcOrd="7" destOrd="0" presId="urn:microsoft.com/office/officeart/2008/layout/RadialCluster"/>
    <dgm:cxn modelId="{5B53D949-98BE-2949-AEA4-E06B2AF6EC9F}" type="presParOf" srcId="{B1BB380D-428A-6449-BDF7-88689CBB5421}" destId="{5A6CE544-A590-7542-A21D-04DA4BFED45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8/layout/RadialCluster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>
              <a:solidFill>
                <a:schemeClr val="accent2"/>
              </a:solidFill>
            </a:rPr>
            <a:t>SCHOOL</a:t>
          </a:r>
        </a:p>
        <a:p>
          <a:r>
            <a:rPr lang="pt-BR" b="1" dirty="0">
              <a:solidFill>
                <a:schemeClr val="accent2"/>
              </a:solidFill>
            </a:rPr>
            <a:t>SUBJECTS</a:t>
          </a: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 custT="1"/>
      <dgm:spPr/>
      <dgm:t>
        <a:bodyPr/>
        <a:lstStyle/>
        <a:p>
          <a:r>
            <a:rPr lang="pt-BR" sz="2800" dirty="0" err="1"/>
            <a:t>science</a:t>
          </a:r>
          <a:endParaRPr lang="pt-BR" sz="2800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81B1E46A-3B96-8443-9B04-BBB8F5C91268}">
      <dgm:prSet phldrT="[Texto]" custT="1"/>
      <dgm:spPr/>
      <dgm:t>
        <a:bodyPr/>
        <a:lstStyle/>
        <a:p>
          <a:r>
            <a:rPr lang="pt-BR" sz="2800" dirty="0"/>
            <a:t>IT (</a:t>
          </a:r>
          <a:r>
            <a:rPr lang="pt-BR" sz="2800" dirty="0" err="1"/>
            <a:t>information</a:t>
          </a:r>
          <a:r>
            <a:rPr lang="pt-BR" sz="2800" dirty="0"/>
            <a:t> </a:t>
          </a:r>
          <a:r>
            <a:rPr lang="pt-BR" sz="2800" dirty="0" err="1"/>
            <a:t>technology</a:t>
          </a:r>
          <a:r>
            <a:rPr lang="pt-BR" sz="2800" dirty="0"/>
            <a:t>)</a:t>
          </a:r>
        </a:p>
      </dgm:t>
    </dgm:pt>
    <dgm:pt modelId="{95C9FF8A-95AF-824E-9A50-7DEF6B9B4D4F}" type="parTrans" cxnId="{42427C8E-E547-9746-A7AD-33A4DD3180B4}">
      <dgm:prSet/>
      <dgm:spPr/>
      <dgm:t>
        <a:bodyPr/>
        <a:lstStyle/>
        <a:p>
          <a:endParaRPr lang="pt-BR"/>
        </a:p>
      </dgm:t>
    </dgm:pt>
    <dgm:pt modelId="{D898DF78-E348-9641-A21C-172413C53F96}" type="sibTrans" cxnId="{42427C8E-E547-9746-A7AD-33A4DD3180B4}">
      <dgm:prSet/>
      <dgm:spPr/>
      <dgm:t>
        <a:bodyPr/>
        <a:lstStyle/>
        <a:p>
          <a:endParaRPr lang="pt-BR"/>
        </a:p>
      </dgm:t>
    </dgm:pt>
    <dgm:pt modelId="{271DDDB4-CE29-4A44-8D86-70BCD09B1006}">
      <dgm:prSet phldrT="[Texto]" custT="1"/>
      <dgm:spPr/>
      <dgm:t>
        <a:bodyPr/>
        <a:lstStyle/>
        <a:p>
          <a:r>
            <a:rPr lang="pt-BR" sz="2800" dirty="0" err="1"/>
            <a:t>English</a:t>
          </a:r>
          <a:endParaRPr lang="pt-BR" sz="2800" dirty="0"/>
        </a:p>
      </dgm:t>
    </dgm:pt>
    <dgm:pt modelId="{FF8A175F-B819-7A49-BF73-42E8BA5FB610}" type="parTrans" cxnId="{55FFA80D-BDA2-144C-B09F-9B98A269D994}">
      <dgm:prSet/>
      <dgm:spPr/>
      <dgm:t>
        <a:bodyPr/>
        <a:lstStyle/>
        <a:p>
          <a:endParaRPr lang="pt-BR"/>
        </a:p>
      </dgm:t>
    </dgm:pt>
    <dgm:pt modelId="{07BC64BF-4417-3740-88CC-E39843827EC5}" type="sibTrans" cxnId="{55FFA80D-BDA2-144C-B09F-9B98A269D994}">
      <dgm:prSet/>
      <dgm:spPr/>
      <dgm:t>
        <a:bodyPr/>
        <a:lstStyle/>
        <a:p>
          <a:endParaRPr lang="pt-BR"/>
        </a:p>
      </dgm:t>
    </dgm:pt>
    <dgm:pt modelId="{0C2D72A1-A3F4-A84E-A692-B0BF4B294D1F}">
      <dgm:prSet phldrT="[Texto]" custT="1"/>
      <dgm:spPr/>
      <dgm:t>
        <a:bodyPr/>
        <a:lstStyle/>
        <a:p>
          <a:r>
            <a:rPr lang="pt-BR" sz="2800" dirty="0" err="1"/>
            <a:t>mathematics</a:t>
          </a:r>
          <a:endParaRPr lang="pt-BR" sz="2800" dirty="0"/>
        </a:p>
      </dgm:t>
    </dgm:pt>
    <dgm:pt modelId="{F3497823-BBCF-EA49-9089-3B1D0487846D}" type="parTrans" cxnId="{05E16F1E-276B-EB43-928C-6475FB2B0E72}">
      <dgm:prSet/>
      <dgm:spPr/>
      <dgm:t>
        <a:bodyPr/>
        <a:lstStyle/>
        <a:p>
          <a:endParaRPr lang="pt-BR"/>
        </a:p>
      </dgm:t>
    </dgm:pt>
    <dgm:pt modelId="{623E7593-F668-9149-8926-56CC43D58324}" type="sibTrans" cxnId="{05E16F1E-276B-EB43-928C-6475FB2B0E72}">
      <dgm:prSet/>
      <dgm:spPr/>
      <dgm:t>
        <a:bodyPr/>
        <a:lstStyle/>
        <a:p>
          <a:endParaRPr lang="pt-BR"/>
        </a:p>
      </dgm:t>
    </dgm:pt>
    <dgm:pt modelId="{F6CE9439-761D-B445-9B22-98461547AA7E}">
      <dgm:prSet phldrT="[Texto]" custT="1"/>
      <dgm:spPr/>
      <dgm:t>
        <a:bodyPr/>
        <a:lstStyle/>
        <a:p>
          <a:r>
            <a:rPr lang="pt-BR" sz="2800" dirty="0" err="1"/>
            <a:t>Portuguese</a:t>
          </a:r>
          <a:endParaRPr lang="pt-BR" sz="2800" dirty="0"/>
        </a:p>
      </dgm:t>
    </dgm:pt>
    <dgm:pt modelId="{24AF4B4A-DC4B-F640-8038-F90596CDC475}" type="parTrans" cxnId="{6754EE29-ACC9-AC4B-BDF9-A376670546F4}">
      <dgm:prSet/>
      <dgm:spPr/>
      <dgm:t>
        <a:bodyPr/>
        <a:lstStyle/>
        <a:p>
          <a:endParaRPr lang="pt-BR"/>
        </a:p>
      </dgm:t>
    </dgm:pt>
    <dgm:pt modelId="{134A65E2-FDF5-574D-BA3F-840C518C819A}" type="sibTrans" cxnId="{6754EE29-ACC9-AC4B-BDF9-A376670546F4}">
      <dgm:prSet/>
      <dgm:spPr/>
      <dgm:t>
        <a:bodyPr/>
        <a:lstStyle/>
        <a:p>
          <a:endParaRPr lang="pt-BR"/>
        </a:p>
      </dgm:t>
    </dgm:pt>
    <dgm:pt modelId="{A78A970D-F0A2-2845-ABB2-62B0EC2C27F9}">
      <dgm:prSet phldrT="[Texto]" custT="1"/>
      <dgm:spPr/>
      <dgm:t>
        <a:bodyPr/>
        <a:lstStyle/>
        <a:p>
          <a:r>
            <a:rPr lang="pt-BR" sz="2800" dirty="0"/>
            <a:t>PE (</a:t>
          </a:r>
          <a:r>
            <a:rPr lang="pt-BR" sz="2800" dirty="0" err="1"/>
            <a:t>Physical</a:t>
          </a:r>
          <a:r>
            <a:rPr lang="pt-BR" sz="2800" dirty="0"/>
            <a:t> </a:t>
          </a:r>
          <a:r>
            <a:rPr lang="pt-BR" sz="2800" dirty="0" err="1"/>
            <a:t>Education</a:t>
          </a:r>
          <a:r>
            <a:rPr lang="pt-BR" sz="2800" dirty="0"/>
            <a:t>)</a:t>
          </a:r>
        </a:p>
      </dgm:t>
    </dgm:pt>
    <dgm:pt modelId="{153FC96B-09E2-7B4F-B90C-95E6F88EBFA1}" type="parTrans" cxnId="{95461A23-C188-8348-9BB4-B08103DCB94D}">
      <dgm:prSet/>
      <dgm:spPr/>
      <dgm:t>
        <a:bodyPr/>
        <a:lstStyle/>
        <a:p>
          <a:endParaRPr lang="pt-BR"/>
        </a:p>
      </dgm:t>
    </dgm:pt>
    <dgm:pt modelId="{B6217929-BC16-7B4E-B358-56C90E8293BB}" type="sibTrans" cxnId="{95461A23-C188-8348-9BB4-B08103DCB94D}">
      <dgm:prSet/>
      <dgm:spPr/>
      <dgm:t>
        <a:bodyPr/>
        <a:lstStyle/>
        <a:p>
          <a:endParaRPr lang="pt-BR"/>
        </a:p>
      </dgm:t>
    </dgm:pt>
    <dgm:pt modelId="{D2E2E1E0-2E55-894A-8139-9382D994FFC9}" type="pres">
      <dgm:prSet presAssocID="{CBC50C7B-0B2E-CB4A-9539-C7BCED8C0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BB380D-428A-6449-BDF7-88689CBB5421}" type="pres">
      <dgm:prSet presAssocID="{5A41028C-C88B-5541-9BA1-F6677ED76BF2}" presName="singleCycle" presStyleCnt="0"/>
      <dgm:spPr/>
    </dgm:pt>
    <dgm:pt modelId="{DA4A0DA6-478A-F844-946E-A6E505D9222B}" type="pres">
      <dgm:prSet presAssocID="{5A41028C-C88B-5541-9BA1-F6677ED76BF2}" presName="singleCenter" presStyleLbl="node1" presStyleIdx="0" presStyleCnt="7" custScaleX="187644" custLinFactNeighborX="-19000" custLinFactNeighborY="232">
        <dgm:presLayoutVars>
          <dgm:chMax val="7"/>
          <dgm:chPref val="7"/>
        </dgm:presLayoutVars>
      </dgm:prSet>
      <dgm:spPr/>
    </dgm:pt>
    <dgm:pt modelId="{243DC587-74D6-7B4D-BCF6-2F921F07B3F1}" type="pres">
      <dgm:prSet presAssocID="{EF041728-4802-4E4C-A9C5-A68D773E8761}" presName="Name56" presStyleLbl="parChTrans1D2" presStyleIdx="0" presStyleCnt="6"/>
      <dgm:spPr/>
    </dgm:pt>
    <dgm:pt modelId="{FDB37AD5-D77E-6D49-926E-8AB728EE0B16}" type="pres">
      <dgm:prSet presAssocID="{E7374DA9-BCFE-7845-9CA2-1111D9649318}" presName="text0" presStyleLbl="node1" presStyleIdx="1" presStyleCnt="7" custScaleX="110810" custRadScaleRad="99906" custRadScaleInc="17032">
        <dgm:presLayoutVars>
          <dgm:bulletEnabled val="1"/>
        </dgm:presLayoutVars>
      </dgm:prSet>
      <dgm:spPr/>
    </dgm:pt>
    <dgm:pt modelId="{850140B5-4477-DD48-9B59-6D176C6DC193}" type="pres">
      <dgm:prSet presAssocID="{95C9FF8A-95AF-824E-9A50-7DEF6B9B4D4F}" presName="Name56" presStyleLbl="parChTrans1D2" presStyleIdx="1" presStyleCnt="6"/>
      <dgm:spPr/>
    </dgm:pt>
    <dgm:pt modelId="{01E01874-81FB-FC4A-98A6-DA4F58C41B9B}" type="pres">
      <dgm:prSet presAssocID="{81B1E46A-3B96-8443-9B04-BBB8F5C91268}" presName="text0" presStyleLbl="node1" presStyleIdx="2" presStyleCnt="7" custScaleX="214047" custRadScaleRad="99734" custRadScaleInc="60895">
        <dgm:presLayoutVars>
          <dgm:bulletEnabled val="1"/>
        </dgm:presLayoutVars>
      </dgm:prSet>
      <dgm:spPr/>
    </dgm:pt>
    <dgm:pt modelId="{6AB76D6A-0C54-4848-8570-B824E521C678}" type="pres">
      <dgm:prSet presAssocID="{153FC96B-09E2-7B4F-B90C-95E6F88EBFA1}" presName="Name56" presStyleLbl="parChTrans1D2" presStyleIdx="2" presStyleCnt="6"/>
      <dgm:spPr/>
    </dgm:pt>
    <dgm:pt modelId="{922FB781-45FF-684D-A4D1-413FA3D69E2C}" type="pres">
      <dgm:prSet presAssocID="{A78A970D-F0A2-2845-ABB2-62B0EC2C27F9}" presName="text0" presStyleLbl="node1" presStyleIdx="3" presStyleCnt="7" custScaleX="202423">
        <dgm:presLayoutVars>
          <dgm:bulletEnabled val="1"/>
        </dgm:presLayoutVars>
      </dgm:prSet>
      <dgm:spPr/>
    </dgm:pt>
    <dgm:pt modelId="{A6FBBCCD-3031-CA46-9141-FA826D779F14}" type="pres">
      <dgm:prSet presAssocID="{FF8A175F-B819-7A49-BF73-42E8BA5FB610}" presName="Name56" presStyleLbl="parChTrans1D2" presStyleIdx="3" presStyleCnt="6"/>
      <dgm:spPr/>
    </dgm:pt>
    <dgm:pt modelId="{DE72F713-BF36-D044-814A-8FFCF772F73C}" type="pres">
      <dgm:prSet presAssocID="{271DDDB4-CE29-4A44-8D86-70BCD09B1006}" presName="text0" presStyleLbl="node1" presStyleIdx="4" presStyleCnt="7" custScaleX="161825" custScaleY="73044" custRadScaleRad="99830" custRadScaleInc="-22540">
        <dgm:presLayoutVars>
          <dgm:bulletEnabled val="1"/>
        </dgm:presLayoutVars>
      </dgm:prSet>
      <dgm:spPr/>
    </dgm:pt>
    <dgm:pt modelId="{F923C73E-F510-4247-8944-C66315545D43}" type="pres">
      <dgm:prSet presAssocID="{24AF4B4A-DC4B-F640-8038-F90596CDC475}" presName="Name56" presStyleLbl="parChTrans1D2" presStyleIdx="4" presStyleCnt="6"/>
      <dgm:spPr/>
    </dgm:pt>
    <dgm:pt modelId="{372D2C9B-C4C4-C64D-8A76-F67F696A4804}" type="pres">
      <dgm:prSet presAssocID="{F6CE9439-761D-B445-9B22-98461547AA7E}" presName="text0" presStyleLbl="node1" presStyleIdx="5" presStyleCnt="7" custScaleX="170360" custScaleY="70840" custRadScaleRad="138948" custRadScaleInc="-35942">
        <dgm:presLayoutVars>
          <dgm:bulletEnabled val="1"/>
        </dgm:presLayoutVars>
      </dgm:prSet>
      <dgm:spPr/>
    </dgm:pt>
    <dgm:pt modelId="{5E7677BD-18F8-4147-ACA3-CC5128AFBDD4}" type="pres">
      <dgm:prSet presAssocID="{F3497823-BBCF-EA49-9089-3B1D0487846D}" presName="Name56" presStyleLbl="parChTrans1D2" presStyleIdx="5" presStyleCnt="6"/>
      <dgm:spPr/>
    </dgm:pt>
    <dgm:pt modelId="{5A6CE544-A590-7542-A21D-04DA4BFED454}" type="pres">
      <dgm:prSet presAssocID="{0C2D72A1-A3F4-A84E-A692-B0BF4B294D1F}" presName="text0" presStyleLbl="node1" presStyleIdx="6" presStyleCnt="7" custScaleX="176706" custRadScaleRad="118586" custRadScaleInc="355879">
        <dgm:presLayoutVars>
          <dgm:bulletEnabled val="1"/>
        </dgm:presLayoutVars>
      </dgm:prSet>
      <dgm:spPr/>
    </dgm:pt>
  </dgm:ptLst>
  <dgm:cxnLst>
    <dgm:cxn modelId="{FE3B5603-00E8-0C4B-B835-AF66B969F660}" type="presOf" srcId="{81B1E46A-3B96-8443-9B04-BBB8F5C91268}" destId="{01E01874-81FB-FC4A-98A6-DA4F58C41B9B}" srcOrd="0" destOrd="0" presId="urn:microsoft.com/office/officeart/2008/layout/RadialCluster"/>
    <dgm:cxn modelId="{18CA4205-387F-1B4B-8ACC-0A889F180F4E}" type="presOf" srcId="{E7374DA9-BCFE-7845-9CA2-1111D9649318}" destId="{FDB37AD5-D77E-6D49-926E-8AB728EE0B16}" srcOrd="0" destOrd="0" presId="urn:microsoft.com/office/officeart/2008/layout/RadialCluster"/>
    <dgm:cxn modelId="{670D5E07-8FC5-4E4F-BA70-E7DEA96F2047}" type="presOf" srcId="{CBC50C7B-0B2E-CB4A-9539-C7BCED8C0E24}" destId="{D2E2E1E0-2E55-894A-8139-9382D994FFC9}" srcOrd="0" destOrd="0" presId="urn:microsoft.com/office/officeart/2008/layout/RadialCluster"/>
    <dgm:cxn modelId="{3CC29E0A-2EB9-774E-82BB-8F7F8E92E5AF}" srcId="{CBC50C7B-0B2E-CB4A-9539-C7BCED8C0E24}" destId="{5A41028C-C88B-5541-9BA1-F6677ED76BF2}" srcOrd="0" destOrd="0" parTransId="{76A0864D-75F8-6D4B-9C0F-44F0457F2890}" sibTransId="{B7FFC309-48E2-5444-A509-DD49D9E5809D}"/>
    <dgm:cxn modelId="{55FFA80D-BDA2-144C-B09F-9B98A269D994}" srcId="{5A41028C-C88B-5541-9BA1-F6677ED76BF2}" destId="{271DDDB4-CE29-4A44-8D86-70BCD09B1006}" srcOrd="3" destOrd="0" parTransId="{FF8A175F-B819-7A49-BF73-42E8BA5FB610}" sibTransId="{07BC64BF-4417-3740-88CC-E39843827EC5}"/>
    <dgm:cxn modelId="{79218B0E-ED38-A940-B6C2-B61C63FE8CE5}" type="presOf" srcId="{5A41028C-C88B-5541-9BA1-F6677ED76BF2}" destId="{DA4A0DA6-478A-F844-946E-A6E505D9222B}" srcOrd="0" destOrd="0" presId="urn:microsoft.com/office/officeart/2008/layout/RadialCluster"/>
    <dgm:cxn modelId="{05E16F1E-276B-EB43-928C-6475FB2B0E72}" srcId="{5A41028C-C88B-5541-9BA1-F6677ED76BF2}" destId="{0C2D72A1-A3F4-A84E-A692-B0BF4B294D1F}" srcOrd="5" destOrd="0" parTransId="{F3497823-BBCF-EA49-9089-3B1D0487846D}" sibTransId="{623E7593-F668-9149-8926-56CC43D58324}"/>
    <dgm:cxn modelId="{95461A23-C188-8348-9BB4-B08103DCB94D}" srcId="{5A41028C-C88B-5541-9BA1-F6677ED76BF2}" destId="{A78A970D-F0A2-2845-ABB2-62B0EC2C27F9}" srcOrd="2" destOrd="0" parTransId="{153FC96B-09E2-7B4F-B90C-95E6F88EBFA1}" sibTransId="{B6217929-BC16-7B4E-B358-56C90E8293BB}"/>
    <dgm:cxn modelId="{6754EE29-ACC9-AC4B-BDF9-A376670546F4}" srcId="{5A41028C-C88B-5541-9BA1-F6677ED76BF2}" destId="{F6CE9439-761D-B445-9B22-98461547AA7E}" srcOrd="4" destOrd="0" parTransId="{24AF4B4A-DC4B-F640-8038-F90596CDC475}" sibTransId="{134A65E2-FDF5-574D-BA3F-840C518C819A}"/>
    <dgm:cxn modelId="{2E770730-C9E2-324D-870C-DA4C288A86E7}" type="presOf" srcId="{F3497823-BBCF-EA49-9089-3B1D0487846D}" destId="{5E7677BD-18F8-4147-ACA3-CC5128AFBDD4}" srcOrd="0" destOrd="0" presId="urn:microsoft.com/office/officeart/2008/layout/RadialCluster"/>
    <dgm:cxn modelId="{D96A8235-D191-3A4D-A945-6E1D6D3A1D1D}" type="presOf" srcId="{0C2D72A1-A3F4-A84E-A692-B0BF4B294D1F}" destId="{5A6CE544-A590-7542-A21D-04DA4BFED454}" srcOrd="0" destOrd="0" presId="urn:microsoft.com/office/officeart/2008/layout/RadialCluster"/>
    <dgm:cxn modelId="{700CC03B-F090-CC46-B031-5DC481ACB38A}" srcId="{5A41028C-C88B-5541-9BA1-F6677ED76BF2}" destId="{E7374DA9-BCFE-7845-9CA2-1111D9649318}" srcOrd="0" destOrd="0" parTransId="{EF041728-4802-4E4C-A9C5-A68D773E8761}" sibTransId="{EE5FE7C5-C9A1-A94C-A829-9BEBFED07B57}"/>
    <dgm:cxn modelId="{62774B55-7393-6A4C-B0A7-3CF9B85C0001}" type="presOf" srcId="{95C9FF8A-95AF-824E-9A50-7DEF6B9B4D4F}" destId="{850140B5-4477-DD48-9B59-6D176C6DC193}" srcOrd="0" destOrd="0" presId="urn:microsoft.com/office/officeart/2008/layout/RadialCluster"/>
    <dgm:cxn modelId="{42427C8E-E547-9746-A7AD-33A4DD3180B4}" srcId="{5A41028C-C88B-5541-9BA1-F6677ED76BF2}" destId="{81B1E46A-3B96-8443-9B04-BBB8F5C91268}" srcOrd="1" destOrd="0" parTransId="{95C9FF8A-95AF-824E-9A50-7DEF6B9B4D4F}" sibTransId="{D898DF78-E348-9641-A21C-172413C53F96}"/>
    <dgm:cxn modelId="{246831A1-2599-A146-93C7-252CB8C5B968}" type="presOf" srcId="{EF041728-4802-4E4C-A9C5-A68D773E8761}" destId="{243DC587-74D6-7B4D-BCF6-2F921F07B3F1}" srcOrd="0" destOrd="0" presId="urn:microsoft.com/office/officeart/2008/layout/RadialCluster"/>
    <dgm:cxn modelId="{63C34EAC-F097-7C4D-BD42-7C2EFBB4670C}" type="presOf" srcId="{FF8A175F-B819-7A49-BF73-42E8BA5FB610}" destId="{A6FBBCCD-3031-CA46-9141-FA826D779F14}" srcOrd="0" destOrd="0" presId="urn:microsoft.com/office/officeart/2008/layout/RadialCluster"/>
    <dgm:cxn modelId="{46BBDDB1-9FE6-F14A-86FD-A88C55AD5E60}" type="presOf" srcId="{271DDDB4-CE29-4A44-8D86-70BCD09B1006}" destId="{DE72F713-BF36-D044-814A-8FFCF772F73C}" srcOrd="0" destOrd="0" presId="urn:microsoft.com/office/officeart/2008/layout/RadialCluster"/>
    <dgm:cxn modelId="{9FA3B7C5-256D-2A4E-83B3-FE9F4498D381}" type="presOf" srcId="{24AF4B4A-DC4B-F640-8038-F90596CDC475}" destId="{F923C73E-F510-4247-8944-C66315545D43}" srcOrd="0" destOrd="0" presId="urn:microsoft.com/office/officeart/2008/layout/RadialCluster"/>
    <dgm:cxn modelId="{9651B4C6-5455-5C42-8CE8-4EE550174110}" type="presOf" srcId="{F6CE9439-761D-B445-9B22-98461547AA7E}" destId="{372D2C9B-C4C4-C64D-8A76-F67F696A4804}" srcOrd="0" destOrd="0" presId="urn:microsoft.com/office/officeart/2008/layout/RadialCluster"/>
    <dgm:cxn modelId="{872D82CF-EF71-CE46-9B48-A03104EE42A4}" type="presOf" srcId="{A78A970D-F0A2-2845-ABB2-62B0EC2C27F9}" destId="{922FB781-45FF-684D-A4D1-413FA3D69E2C}" srcOrd="0" destOrd="0" presId="urn:microsoft.com/office/officeart/2008/layout/RadialCluster"/>
    <dgm:cxn modelId="{DB062AEC-E743-2145-9848-0CE3B060E4B8}" type="presOf" srcId="{153FC96B-09E2-7B4F-B90C-95E6F88EBFA1}" destId="{6AB76D6A-0C54-4848-8570-B824E521C678}" srcOrd="0" destOrd="0" presId="urn:microsoft.com/office/officeart/2008/layout/RadialCluster"/>
    <dgm:cxn modelId="{CE54AAFA-5ADB-4944-AEFE-E66927D7D880}" type="presParOf" srcId="{D2E2E1E0-2E55-894A-8139-9382D994FFC9}" destId="{B1BB380D-428A-6449-BDF7-88689CBB5421}" srcOrd="0" destOrd="0" presId="urn:microsoft.com/office/officeart/2008/layout/RadialCluster"/>
    <dgm:cxn modelId="{E6B1DA8A-116B-7C48-B257-9A91CF5A846D}" type="presParOf" srcId="{B1BB380D-428A-6449-BDF7-88689CBB5421}" destId="{DA4A0DA6-478A-F844-946E-A6E505D9222B}" srcOrd="0" destOrd="0" presId="urn:microsoft.com/office/officeart/2008/layout/RadialCluster"/>
    <dgm:cxn modelId="{992DCE1D-DE72-1D40-9A67-57772375ADC3}" type="presParOf" srcId="{B1BB380D-428A-6449-BDF7-88689CBB5421}" destId="{243DC587-74D6-7B4D-BCF6-2F921F07B3F1}" srcOrd="1" destOrd="0" presId="urn:microsoft.com/office/officeart/2008/layout/RadialCluster"/>
    <dgm:cxn modelId="{8CE7D383-7E86-8244-9D49-CDA7A3E3D41D}" type="presParOf" srcId="{B1BB380D-428A-6449-BDF7-88689CBB5421}" destId="{FDB37AD5-D77E-6D49-926E-8AB728EE0B16}" srcOrd="2" destOrd="0" presId="urn:microsoft.com/office/officeart/2008/layout/RadialCluster"/>
    <dgm:cxn modelId="{98B6EA5D-87A1-0643-A6ED-3025FDCAAEE3}" type="presParOf" srcId="{B1BB380D-428A-6449-BDF7-88689CBB5421}" destId="{850140B5-4477-DD48-9B59-6D176C6DC193}" srcOrd="3" destOrd="0" presId="urn:microsoft.com/office/officeart/2008/layout/RadialCluster"/>
    <dgm:cxn modelId="{EBC3DC5A-DFB6-9E49-8073-F8A574E36306}" type="presParOf" srcId="{B1BB380D-428A-6449-BDF7-88689CBB5421}" destId="{01E01874-81FB-FC4A-98A6-DA4F58C41B9B}" srcOrd="4" destOrd="0" presId="urn:microsoft.com/office/officeart/2008/layout/RadialCluster"/>
    <dgm:cxn modelId="{1B6E6FAB-1DE4-3F41-8131-6BA446F33CDB}" type="presParOf" srcId="{B1BB380D-428A-6449-BDF7-88689CBB5421}" destId="{6AB76D6A-0C54-4848-8570-B824E521C678}" srcOrd="5" destOrd="0" presId="urn:microsoft.com/office/officeart/2008/layout/RadialCluster"/>
    <dgm:cxn modelId="{972351F9-CE16-2448-8F60-BDEADADE4E81}" type="presParOf" srcId="{B1BB380D-428A-6449-BDF7-88689CBB5421}" destId="{922FB781-45FF-684D-A4D1-413FA3D69E2C}" srcOrd="6" destOrd="0" presId="urn:microsoft.com/office/officeart/2008/layout/RadialCluster"/>
    <dgm:cxn modelId="{11116694-11C4-864E-9CDA-44F52269E868}" type="presParOf" srcId="{B1BB380D-428A-6449-BDF7-88689CBB5421}" destId="{A6FBBCCD-3031-CA46-9141-FA826D779F14}" srcOrd="7" destOrd="0" presId="urn:microsoft.com/office/officeart/2008/layout/RadialCluster"/>
    <dgm:cxn modelId="{747A598F-3E57-D242-8D3F-8BAAB427C29A}" type="presParOf" srcId="{B1BB380D-428A-6449-BDF7-88689CBB5421}" destId="{DE72F713-BF36-D044-814A-8FFCF772F73C}" srcOrd="8" destOrd="0" presId="urn:microsoft.com/office/officeart/2008/layout/RadialCluster"/>
    <dgm:cxn modelId="{FD6263ED-9B72-624F-857C-FCF876DD614B}" type="presParOf" srcId="{B1BB380D-428A-6449-BDF7-88689CBB5421}" destId="{F923C73E-F510-4247-8944-C66315545D43}" srcOrd="9" destOrd="0" presId="urn:microsoft.com/office/officeart/2008/layout/RadialCluster"/>
    <dgm:cxn modelId="{CBD4A10F-60BC-234D-94FA-D670003ED00B}" type="presParOf" srcId="{B1BB380D-428A-6449-BDF7-88689CBB5421}" destId="{372D2C9B-C4C4-C64D-8A76-F67F696A4804}" srcOrd="10" destOrd="0" presId="urn:microsoft.com/office/officeart/2008/layout/RadialCluster"/>
    <dgm:cxn modelId="{D498B380-11D3-7F47-90AA-14B2D525DD54}" type="presParOf" srcId="{B1BB380D-428A-6449-BDF7-88689CBB5421}" destId="{5E7677BD-18F8-4147-ACA3-CC5128AFBDD4}" srcOrd="11" destOrd="0" presId="urn:microsoft.com/office/officeart/2008/layout/RadialCluster"/>
    <dgm:cxn modelId="{5B53D949-98BE-2949-AEA4-E06B2AF6EC9F}" type="presParOf" srcId="{B1BB380D-428A-6449-BDF7-88689CBB5421}" destId="{5A6CE544-A590-7542-A21D-04DA4BFED45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blues </a:t>
          </a:r>
          <a:endParaRPr lang="en-US" b="1">
            <a:solidFill>
              <a:schemeClr val="tx1"/>
            </a:solidFill>
          </a:endParaRPr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9AD251-76CD-4613-A02C-AC99B935C044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dance </a:t>
          </a:r>
          <a:endParaRPr lang="en-US" b="1">
            <a:solidFill>
              <a:schemeClr val="tx1"/>
            </a:solidFill>
          </a:endParaRPr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1223C8-494E-4526-B520-25DDD774AEF8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jazz </a:t>
          </a:r>
          <a:endParaRPr lang="en-US" b="1">
            <a:solidFill>
              <a:schemeClr val="tx1"/>
            </a:solidFill>
          </a:endParaRPr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BE9CE5F-1695-4D74-96C2-24E7B677A0F9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reggaeton</a:t>
          </a:r>
          <a:endParaRPr lang="en-US" b="1">
            <a:solidFill>
              <a:schemeClr val="tx1"/>
            </a:solidFill>
          </a:endParaRPr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682E21-60E0-41A6-BD9F-8ED386BBC79C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bossa nova </a:t>
          </a:r>
          <a:endParaRPr lang="en-US" b="1">
            <a:solidFill>
              <a:schemeClr val="tx1"/>
            </a:solidFill>
          </a:endParaRPr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55BB77-C568-4669-8B99-28F78BB4B03F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fado </a:t>
          </a:r>
          <a:endParaRPr lang="en-US" b="1">
            <a:solidFill>
              <a:schemeClr val="tx1"/>
            </a:solidFill>
          </a:endParaRPr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C648337-CEAA-41E7-A6DA-042DD4AA45FE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pop </a:t>
          </a:r>
          <a:endParaRPr lang="en-US" b="1">
            <a:solidFill>
              <a:schemeClr val="tx1"/>
            </a:solidFill>
          </a:endParaRPr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44CA26D-CDBC-4158-9B3F-1547AFF7EDD0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rock</a:t>
          </a:r>
          <a:endParaRPr lang="en-US" b="1">
            <a:solidFill>
              <a:schemeClr val="tx1"/>
            </a:solidFill>
          </a:endParaRPr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2DAC9E7-2BE1-4955-85F2-3EBA9D5DB397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classical </a:t>
          </a:r>
          <a:endParaRPr lang="en-US" b="1">
            <a:solidFill>
              <a:schemeClr val="tx1"/>
            </a:solidFill>
          </a:endParaRPr>
        </a:p>
      </dgm:t>
    </dgm:pt>
    <dgm:pt modelId="{88FAB0DF-06DB-4355-B692-293842E58BED}" type="parTrans" cxnId="{0FA05DA8-1B1F-4091-BD25-1A87EBE88E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60AE43-4E92-4DC0-A9A6-DFD0CD5278BD}" type="sibTrans" cxnId="{0FA05DA8-1B1F-4091-BD25-1A87EBE88E2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D47A67-1AE1-4566-885C-5BA99F5691DA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heavy metal </a:t>
          </a:r>
          <a:endParaRPr lang="en-US" b="1">
            <a:solidFill>
              <a:schemeClr val="tx1"/>
            </a:solidFill>
          </a:endParaRPr>
        </a:p>
      </dgm:t>
    </dgm:pt>
    <dgm:pt modelId="{DF3A032F-D638-43D8-BB9B-581997EA01CB}" type="parTrans" cxnId="{0799844D-27C4-4FFE-BBD5-0FE97FF66B3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DA5E45-6F9D-4DD1-9364-6B8D6D04B34D}" type="sibTrans" cxnId="{0799844D-27C4-4FFE-BBD5-0FE97FF66B3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0A2466-DBB3-46D9-A045-AB88D9CE8505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rap </a:t>
          </a:r>
          <a:endParaRPr lang="en-US" b="1">
            <a:solidFill>
              <a:schemeClr val="tx1"/>
            </a:solidFill>
          </a:endParaRPr>
        </a:p>
      </dgm:t>
    </dgm:pt>
    <dgm:pt modelId="{913881B9-BD18-44D4-AC25-49075314BC70}" type="parTrans" cxnId="{8BF0A581-DD41-4E7F-8F6D-DF090911DC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E5B99DE-BD04-4C28-A37F-3BE9F682B7EB}" type="sibTrans" cxnId="{8BF0A581-DD41-4E7F-8F6D-DF090911DC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7442BE-4D04-4142-8572-CA8A623519BC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samba</a:t>
          </a:r>
          <a:endParaRPr lang="en-US" b="1">
            <a:solidFill>
              <a:schemeClr val="tx1"/>
            </a:solidFill>
          </a:endParaRPr>
        </a:p>
      </dgm:t>
    </dgm:pt>
    <dgm:pt modelId="{25D0B0D5-2741-4D5A-AFEF-2D3A8AA0A1ED}" type="parTrans" cxnId="{A99AC525-9372-45D2-9773-D201E5A791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9EF7D4-63BF-4C12-9DDB-6EC5D7D9505B}" type="sibTrans" cxnId="{A99AC525-9372-45D2-9773-D201E5A7911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125FD47-997D-4AEF-85FC-E25D2D8764F9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country </a:t>
          </a:r>
          <a:endParaRPr lang="en-US" b="1">
            <a:solidFill>
              <a:schemeClr val="tx1"/>
            </a:solidFill>
          </a:endParaRPr>
        </a:p>
      </dgm:t>
    </dgm:pt>
    <dgm:pt modelId="{3793D9FE-299E-4A9D-8DC4-E16FD10188F2}" type="parTrans" cxnId="{6C267743-8FB5-4D68-8895-DCA416C942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5CEE22C-9EB7-45A3-8117-BD61FD5C3827}" type="sibTrans" cxnId="{6C267743-8FB5-4D68-8895-DCA416C942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70B11A9-CE74-47E1-AC4F-DAE35F7C9FFB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hip-hop </a:t>
          </a:r>
          <a:endParaRPr lang="en-US" b="1">
            <a:solidFill>
              <a:schemeClr val="tx1"/>
            </a:solidFill>
          </a:endParaRPr>
        </a:p>
      </dgm:t>
    </dgm:pt>
    <dgm:pt modelId="{E1689BF5-E412-47AF-9D4F-4BB6A0B5A75A}" type="parTrans" cxnId="{BF047F56-8084-449B-BF09-9CEE07B93F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5FC4C5B-A7B5-4A5E-8F34-88CA38ED26C5}" type="sibTrans" cxnId="{BF047F56-8084-449B-BF09-9CEE07B93F4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3EC54E-D11C-49CA-B569-884F32F1CB90}">
      <dgm:prSet/>
      <dgm:spPr/>
      <dgm:t>
        <a:bodyPr/>
        <a:lstStyle/>
        <a:p>
          <a:r>
            <a:rPr lang="pt-BR" b="1" i="1" dirty="0">
              <a:solidFill>
                <a:schemeClr val="tx1"/>
              </a:solidFill>
            </a:rPr>
            <a:t>reggae </a:t>
          </a:r>
          <a:endParaRPr lang="en-US" b="1" dirty="0">
            <a:solidFill>
              <a:schemeClr val="tx1"/>
            </a:solidFill>
          </a:endParaRPr>
        </a:p>
      </dgm:t>
    </dgm:pt>
    <dgm:pt modelId="{11D0BED0-6AF2-46BE-915D-BB356A7A9256}" type="parTrans" cxnId="{44E4FFC5-083F-4E83-94BF-823A1D1AD0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2DE1DE1-08BA-4AB6-8B4C-D3994249F9EC}" type="sibTrans" cxnId="{44E4FFC5-083F-4E83-94BF-823A1D1AD0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BC66FED-5467-4DC9-9435-86C2F82F8916}">
      <dgm:prSet/>
      <dgm:spPr/>
      <dgm:t>
        <a:bodyPr/>
        <a:lstStyle/>
        <a:p>
          <a:r>
            <a:rPr lang="pt-BR" b="1" i="1">
              <a:solidFill>
                <a:schemeClr val="tx1"/>
              </a:solidFill>
            </a:rPr>
            <a:t>tango</a:t>
          </a:r>
          <a:endParaRPr lang="en-US" b="1">
            <a:solidFill>
              <a:schemeClr val="tx1"/>
            </a:solidFill>
          </a:endParaRPr>
        </a:p>
      </dgm:t>
    </dgm:pt>
    <dgm:pt modelId="{D8A47C48-F4EB-4E63-A630-CA38D88DE3A8}" type="parTrans" cxnId="{68EB7641-E575-4A1D-B0F7-D239D1796F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129E0E8-BFD3-484C-9333-30964DA006E6}" type="sibTrans" cxnId="{68EB7641-E575-4A1D-B0F7-D239D1796F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16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16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16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16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16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16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16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16">
        <dgm:presLayoutVars>
          <dgm:bulletEnabled val="1"/>
        </dgm:presLayoutVars>
      </dgm:prSet>
      <dgm:spPr/>
    </dgm:pt>
    <dgm:pt modelId="{3C944E4A-2D15-B74D-9EBD-B2D4D692351C}" type="pres">
      <dgm:prSet presAssocID="{D83955EC-2DE1-4553-A27D-FD21B3E32144}" presName="sibTrans" presStyleCnt="0"/>
      <dgm:spPr/>
    </dgm:pt>
    <dgm:pt modelId="{460AB9FB-BD7E-1546-A5A6-901CD3442D32}" type="pres">
      <dgm:prSet presAssocID="{42DAC9E7-2BE1-4955-85F2-3EBA9D5DB397}" presName="node" presStyleLbl="node1" presStyleIdx="8" presStyleCnt="16">
        <dgm:presLayoutVars>
          <dgm:bulletEnabled val="1"/>
        </dgm:presLayoutVars>
      </dgm:prSet>
      <dgm:spPr/>
    </dgm:pt>
    <dgm:pt modelId="{BE7EA73C-957D-8041-BAF9-B6C6529987C4}" type="pres">
      <dgm:prSet presAssocID="{4160AE43-4E92-4DC0-A9A6-DFD0CD5278BD}" presName="sibTrans" presStyleCnt="0"/>
      <dgm:spPr/>
    </dgm:pt>
    <dgm:pt modelId="{3AC86BDA-B5D0-CF40-ADEB-8B62CF41BAD1}" type="pres">
      <dgm:prSet presAssocID="{C8D47A67-1AE1-4566-885C-5BA99F5691DA}" presName="node" presStyleLbl="node1" presStyleIdx="9" presStyleCnt="16">
        <dgm:presLayoutVars>
          <dgm:bulletEnabled val="1"/>
        </dgm:presLayoutVars>
      </dgm:prSet>
      <dgm:spPr/>
    </dgm:pt>
    <dgm:pt modelId="{5AA82D19-83FF-FD4B-A5C5-69F6E30B072B}" type="pres">
      <dgm:prSet presAssocID="{41DA5E45-6F9D-4DD1-9364-6B8D6D04B34D}" presName="sibTrans" presStyleCnt="0"/>
      <dgm:spPr/>
    </dgm:pt>
    <dgm:pt modelId="{B7552CEB-BC9D-CC47-8A42-7924A98577CC}" type="pres">
      <dgm:prSet presAssocID="{4B0A2466-DBB3-46D9-A045-AB88D9CE8505}" presName="node" presStyleLbl="node1" presStyleIdx="10" presStyleCnt="16">
        <dgm:presLayoutVars>
          <dgm:bulletEnabled val="1"/>
        </dgm:presLayoutVars>
      </dgm:prSet>
      <dgm:spPr/>
    </dgm:pt>
    <dgm:pt modelId="{FA413F2A-5338-8F41-BF65-816EC03D9227}" type="pres">
      <dgm:prSet presAssocID="{7E5B99DE-BD04-4C28-A37F-3BE9F682B7EB}" presName="sibTrans" presStyleCnt="0"/>
      <dgm:spPr/>
    </dgm:pt>
    <dgm:pt modelId="{92DCDBA6-5120-464F-8726-90B77E417E3F}" type="pres">
      <dgm:prSet presAssocID="{CF7442BE-4D04-4142-8572-CA8A623519BC}" presName="node" presStyleLbl="node1" presStyleIdx="11" presStyleCnt="16">
        <dgm:presLayoutVars>
          <dgm:bulletEnabled val="1"/>
        </dgm:presLayoutVars>
      </dgm:prSet>
      <dgm:spPr/>
    </dgm:pt>
    <dgm:pt modelId="{9D5BE54C-BBB3-3148-AC26-599460D8C103}" type="pres">
      <dgm:prSet presAssocID="{669EF7D4-63BF-4C12-9DDB-6EC5D7D9505B}" presName="sibTrans" presStyleCnt="0"/>
      <dgm:spPr/>
    </dgm:pt>
    <dgm:pt modelId="{ECEE174F-3C8F-3248-9B5D-E22E6C7FA27A}" type="pres">
      <dgm:prSet presAssocID="{4125FD47-997D-4AEF-85FC-E25D2D8764F9}" presName="node" presStyleLbl="node1" presStyleIdx="12" presStyleCnt="16">
        <dgm:presLayoutVars>
          <dgm:bulletEnabled val="1"/>
        </dgm:presLayoutVars>
      </dgm:prSet>
      <dgm:spPr/>
    </dgm:pt>
    <dgm:pt modelId="{7023D5AF-8DA1-0144-8175-044E120BBBE6}" type="pres">
      <dgm:prSet presAssocID="{C5CEE22C-9EB7-45A3-8117-BD61FD5C3827}" presName="sibTrans" presStyleCnt="0"/>
      <dgm:spPr/>
    </dgm:pt>
    <dgm:pt modelId="{7C7FA604-5717-8942-B03A-BA6AE6CDEBFA}" type="pres">
      <dgm:prSet presAssocID="{270B11A9-CE74-47E1-AC4F-DAE35F7C9FFB}" presName="node" presStyleLbl="node1" presStyleIdx="13" presStyleCnt="16">
        <dgm:presLayoutVars>
          <dgm:bulletEnabled val="1"/>
        </dgm:presLayoutVars>
      </dgm:prSet>
      <dgm:spPr/>
    </dgm:pt>
    <dgm:pt modelId="{140A21A1-77EB-734E-B6AF-48B1973FD2CB}" type="pres">
      <dgm:prSet presAssocID="{E5FC4C5B-A7B5-4A5E-8F34-88CA38ED26C5}" presName="sibTrans" presStyleCnt="0"/>
      <dgm:spPr/>
    </dgm:pt>
    <dgm:pt modelId="{A4ACA79C-DBAF-794A-8170-ACEFA148AA1E}" type="pres">
      <dgm:prSet presAssocID="{233EC54E-D11C-49CA-B569-884F32F1CB90}" presName="node" presStyleLbl="node1" presStyleIdx="14" presStyleCnt="16">
        <dgm:presLayoutVars>
          <dgm:bulletEnabled val="1"/>
        </dgm:presLayoutVars>
      </dgm:prSet>
      <dgm:spPr/>
    </dgm:pt>
    <dgm:pt modelId="{5D22EF05-C9A4-5444-AE5A-A62C05FCAC79}" type="pres">
      <dgm:prSet presAssocID="{62DE1DE1-08BA-4AB6-8B4C-D3994249F9EC}" presName="sibTrans" presStyleCnt="0"/>
      <dgm:spPr/>
    </dgm:pt>
    <dgm:pt modelId="{1492D26E-46BC-B948-B0FD-10718B02B117}" type="pres">
      <dgm:prSet presAssocID="{FBC66FED-5467-4DC9-9435-86C2F82F8916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7F54808-31A8-5D43-917E-582D0B713BD4}" type="presOf" srcId="{270B11A9-CE74-47E1-AC4F-DAE35F7C9FFB}" destId="{7C7FA604-5717-8942-B03A-BA6AE6CDEBFA}" srcOrd="0" destOrd="0" presId="urn:microsoft.com/office/officeart/2005/8/layout/default"/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6029F618-3AE0-B246-901A-1C1AD81D1F4A}" type="presOf" srcId="{C8D47A67-1AE1-4566-885C-5BA99F5691DA}" destId="{3AC86BDA-B5D0-CF40-ADEB-8B62CF41BAD1}" srcOrd="0" destOrd="0" presId="urn:microsoft.com/office/officeart/2005/8/layout/default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A99AC525-9372-45D2-9773-D201E5A79115}" srcId="{EFBFD840-E6BF-45B7-87F7-2D479714D2AC}" destId="{CF7442BE-4D04-4142-8572-CA8A623519BC}" srcOrd="11" destOrd="0" parTransId="{25D0B0D5-2741-4D5A-AFEF-2D3A8AA0A1ED}" sibTransId="{669EF7D4-63BF-4C12-9DDB-6EC5D7D9505B}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68EB7641-E575-4A1D-B0F7-D239D1796FF2}" srcId="{EFBFD840-E6BF-45B7-87F7-2D479714D2AC}" destId="{FBC66FED-5467-4DC9-9435-86C2F82F8916}" srcOrd="15" destOrd="0" parTransId="{D8A47C48-F4EB-4E63-A630-CA38D88DE3A8}" sibTransId="{C129E0E8-BFD3-484C-9333-30964DA006E6}"/>
    <dgm:cxn modelId="{6C267743-8FB5-4D68-8895-DCA416C9429C}" srcId="{EFBFD840-E6BF-45B7-87F7-2D479714D2AC}" destId="{4125FD47-997D-4AEF-85FC-E25D2D8764F9}" srcOrd="12" destOrd="0" parTransId="{3793D9FE-299E-4A9D-8DC4-E16FD10188F2}" sibTransId="{C5CEE22C-9EB7-45A3-8117-BD61FD5C3827}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799844D-27C4-4FFE-BBD5-0FE97FF66B38}" srcId="{EFBFD840-E6BF-45B7-87F7-2D479714D2AC}" destId="{C8D47A67-1AE1-4566-885C-5BA99F5691DA}" srcOrd="9" destOrd="0" parTransId="{DF3A032F-D638-43D8-BB9B-581997EA01CB}" sibTransId="{41DA5E45-6F9D-4DD1-9364-6B8D6D04B34D}"/>
    <dgm:cxn modelId="{BF047F56-8084-449B-BF09-9CEE07B93F4C}" srcId="{EFBFD840-E6BF-45B7-87F7-2D479714D2AC}" destId="{270B11A9-CE74-47E1-AC4F-DAE35F7C9FFB}" srcOrd="13" destOrd="0" parTransId="{E1689BF5-E412-47AF-9D4F-4BB6A0B5A75A}" sibTransId="{E5FC4C5B-A7B5-4A5E-8F34-88CA38ED26C5}"/>
    <dgm:cxn modelId="{0FFE6A66-F3B5-EF45-865F-C0D19E0E0A6A}" type="presOf" srcId="{CF7442BE-4D04-4142-8572-CA8A623519BC}" destId="{92DCDBA6-5120-464F-8726-90B77E417E3F}" srcOrd="0" destOrd="0" presId="urn:microsoft.com/office/officeart/2005/8/layout/default"/>
    <dgm:cxn modelId="{B2887867-7F13-2E4E-AFB6-97B326BD349C}" type="presOf" srcId="{4125FD47-997D-4AEF-85FC-E25D2D8764F9}" destId="{ECEE174F-3C8F-3248-9B5D-E22E6C7FA27A}" srcOrd="0" destOrd="0" presId="urn:microsoft.com/office/officeart/2005/8/layout/default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8BF0A581-DD41-4E7F-8F6D-DF090911DC49}" srcId="{EFBFD840-E6BF-45B7-87F7-2D479714D2AC}" destId="{4B0A2466-DBB3-46D9-A045-AB88D9CE8505}" srcOrd="10" destOrd="0" parTransId="{913881B9-BD18-44D4-AC25-49075314BC70}" sibTransId="{7E5B99DE-BD04-4C28-A37F-3BE9F682B7EB}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B6F14FA1-BE1B-FD47-9714-8BC1286184C7}" type="presOf" srcId="{42DAC9E7-2BE1-4955-85F2-3EBA9D5DB397}" destId="{460AB9FB-BD7E-1546-A5A6-901CD3442D32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0FA05DA8-1B1F-4091-BD25-1A87EBE88E23}" srcId="{EFBFD840-E6BF-45B7-87F7-2D479714D2AC}" destId="{42DAC9E7-2BE1-4955-85F2-3EBA9D5DB397}" srcOrd="8" destOrd="0" parTransId="{88FAB0DF-06DB-4355-B692-293842E58BED}" sibTransId="{4160AE43-4E92-4DC0-A9A6-DFD0CD5278BD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F4483FC1-1ADD-4947-979D-4A1BEB36607C}" type="presOf" srcId="{4B0A2466-DBB3-46D9-A045-AB88D9CE8505}" destId="{B7552CEB-BC9D-CC47-8A42-7924A98577CC}" srcOrd="0" destOrd="0" presId="urn:microsoft.com/office/officeart/2005/8/layout/default"/>
    <dgm:cxn modelId="{44E4FFC5-083F-4E83-94BF-823A1D1AD01A}" srcId="{EFBFD840-E6BF-45B7-87F7-2D479714D2AC}" destId="{233EC54E-D11C-49CA-B569-884F32F1CB90}" srcOrd="14" destOrd="0" parTransId="{11D0BED0-6AF2-46BE-915D-BB356A7A9256}" sibTransId="{62DE1DE1-08BA-4AB6-8B4C-D3994249F9EC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EAB29D5-F06C-E84D-A730-7B2644FB8712}" type="presOf" srcId="{233EC54E-D11C-49CA-B569-884F32F1CB90}" destId="{A4ACA79C-DBAF-794A-8170-ACEFA148AA1E}" srcOrd="0" destOrd="0" presId="urn:microsoft.com/office/officeart/2005/8/layout/default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0E0276E6-E9AE-C741-AE8E-282FF9B1E3C0}" type="presOf" srcId="{FBC66FED-5467-4DC9-9435-86C2F82F8916}" destId="{1492D26E-46BC-B948-B0FD-10718B02B117}" srcOrd="0" destOrd="0" presId="urn:microsoft.com/office/officeart/2005/8/layout/default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6FC37002-B8E0-0544-BD93-ECC90B93D9D6}" type="presParOf" srcId="{F8C20900-8700-9B45-AB82-1B7ED2415FBE}" destId="{3C944E4A-2D15-B74D-9EBD-B2D4D692351C}" srcOrd="15" destOrd="0" presId="urn:microsoft.com/office/officeart/2005/8/layout/default"/>
    <dgm:cxn modelId="{C895CDDE-BFA2-2249-90AA-92CAD8DD937B}" type="presParOf" srcId="{F8C20900-8700-9B45-AB82-1B7ED2415FBE}" destId="{460AB9FB-BD7E-1546-A5A6-901CD3442D32}" srcOrd="16" destOrd="0" presId="urn:microsoft.com/office/officeart/2005/8/layout/default"/>
    <dgm:cxn modelId="{0A62904C-6470-F944-96F3-CA25B0AC0AA4}" type="presParOf" srcId="{F8C20900-8700-9B45-AB82-1B7ED2415FBE}" destId="{BE7EA73C-957D-8041-BAF9-B6C6529987C4}" srcOrd="17" destOrd="0" presId="urn:microsoft.com/office/officeart/2005/8/layout/default"/>
    <dgm:cxn modelId="{27AB6876-E9B5-B04B-8199-A7C08394ECA9}" type="presParOf" srcId="{F8C20900-8700-9B45-AB82-1B7ED2415FBE}" destId="{3AC86BDA-B5D0-CF40-ADEB-8B62CF41BAD1}" srcOrd="18" destOrd="0" presId="urn:microsoft.com/office/officeart/2005/8/layout/default"/>
    <dgm:cxn modelId="{5A26F180-937B-CA49-A00D-A72B2ED8D8C7}" type="presParOf" srcId="{F8C20900-8700-9B45-AB82-1B7ED2415FBE}" destId="{5AA82D19-83FF-FD4B-A5C5-69F6E30B072B}" srcOrd="19" destOrd="0" presId="urn:microsoft.com/office/officeart/2005/8/layout/default"/>
    <dgm:cxn modelId="{59682305-E888-0044-A446-55E76C597CDC}" type="presParOf" srcId="{F8C20900-8700-9B45-AB82-1B7ED2415FBE}" destId="{B7552CEB-BC9D-CC47-8A42-7924A98577CC}" srcOrd="20" destOrd="0" presId="urn:microsoft.com/office/officeart/2005/8/layout/default"/>
    <dgm:cxn modelId="{E593685F-3069-6249-A2BC-9099B57AC96E}" type="presParOf" srcId="{F8C20900-8700-9B45-AB82-1B7ED2415FBE}" destId="{FA413F2A-5338-8F41-BF65-816EC03D9227}" srcOrd="21" destOrd="0" presId="urn:microsoft.com/office/officeart/2005/8/layout/default"/>
    <dgm:cxn modelId="{75CE0094-6DBA-5D48-9614-020EFAB575C6}" type="presParOf" srcId="{F8C20900-8700-9B45-AB82-1B7ED2415FBE}" destId="{92DCDBA6-5120-464F-8726-90B77E417E3F}" srcOrd="22" destOrd="0" presId="urn:microsoft.com/office/officeart/2005/8/layout/default"/>
    <dgm:cxn modelId="{0D35FE1E-4A20-5846-892A-FE08653B6AA2}" type="presParOf" srcId="{F8C20900-8700-9B45-AB82-1B7ED2415FBE}" destId="{9D5BE54C-BBB3-3148-AC26-599460D8C103}" srcOrd="23" destOrd="0" presId="urn:microsoft.com/office/officeart/2005/8/layout/default"/>
    <dgm:cxn modelId="{E28CB0D7-163F-AC4F-94E0-98477AA18211}" type="presParOf" srcId="{F8C20900-8700-9B45-AB82-1B7ED2415FBE}" destId="{ECEE174F-3C8F-3248-9B5D-E22E6C7FA27A}" srcOrd="24" destOrd="0" presId="urn:microsoft.com/office/officeart/2005/8/layout/default"/>
    <dgm:cxn modelId="{4FAFEF15-D41B-1246-808C-0FC7EDDDF5FA}" type="presParOf" srcId="{F8C20900-8700-9B45-AB82-1B7ED2415FBE}" destId="{7023D5AF-8DA1-0144-8175-044E120BBBE6}" srcOrd="25" destOrd="0" presId="urn:microsoft.com/office/officeart/2005/8/layout/default"/>
    <dgm:cxn modelId="{1BCCF250-7CA4-5C47-BE7B-1280F609AF47}" type="presParOf" srcId="{F8C20900-8700-9B45-AB82-1B7ED2415FBE}" destId="{7C7FA604-5717-8942-B03A-BA6AE6CDEBFA}" srcOrd="26" destOrd="0" presId="urn:microsoft.com/office/officeart/2005/8/layout/default"/>
    <dgm:cxn modelId="{D78762E2-08F7-2041-A7CA-CCDA924D6003}" type="presParOf" srcId="{F8C20900-8700-9B45-AB82-1B7ED2415FBE}" destId="{140A21A1-77EB-734E-B6AF-48B1973FD2CB}" srcOrd="27" destOrd="0" presId="urn:microsoft.com/office/officeart/2005/8/layout/default"/>
    <dgm:cxn modelId="{B27418F1-C55C-8348-BC8C-1653C6D8D111}" type="presParOf" srcId="{F8C20900-8700-9B45-AB82-1B7ED2415FBE}" destId="{A4ACA79C-DBAF-794A-8170-ACEFA148AA1E}" srcOrd="28" destOrd="0" presId="urn:microsoft.com/office/officeart/2005/8/layout/default"/>
    <dgm:cxn modelId="{A30FAC1D-F093-6C45-97A4-053936106B19}" type="presParOf" srcId="{F8C20900-8700-9B45-AB82-1B7ED2415FBE}" destId="{5D22EF05-C9A4-5444-AE5A-A62C05FCAC79}" srcOrd="29" destOrd="0" presId="urn:microsoft.com/office/officeart/2005/8/layout/default"/>
    <dgm:cxn modelId="{31021CA2-DC80-B540-BBA4-2FC2C6B50B1E}" type="presParOf" srcId="{F8C20900-8700-9B45-AB82-1B7ED2415FBE}" destId="{1492D26E-46BC-B948-B0FD-10718B02B11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DA6-478A-F844-946E-A6E505D9222B}">
      <dsp:nvSpPr>
        <dsp:cNvPr id="0" name=""/>
        <dsp:cNvSpPr/>
      </dsp:nvSpPr>
      <dsp:spPr>
        <a:xfrm>
          <a:off x="1063617" y="2066101"/>
          <a:ext cx="3305566" cy="1761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accent2"/>
              </a:solidFill>
            </a:rPr>
            <a:t>ENVIRONMENTAL PROBLEMS</a:t>
          </a:r>
        </a:p>
      </dsp:txBody>
      <dsp:txXfrm>
        <a:off x="1149612" y="2152096"/>
        <a:ext cx="3133576" cy="1589625"/>
      </dsp:txXfrm>
    </dsp:sp>
    <dsp:sp modelId="{243DC587-74D6-7B4D-BCF6-2F921F07B3F1}">
      <dsp:nvSpPr>
        <dsp:cNvPr id="0" name=""/>
        <dsp:cNvSpPr/>
      </dsp:nvSpPr>
      <dsp:spPr>
        <a:xfrm rot="17837464">
          <a:off x="2908178" y="1635013"/>
          <a:ext cx="9701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16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7AD5-D77E-6D49-926E-8AB728EE0B16}">
      <dsp:nvSpPr>
        <dsp:cNvPr id="0" name=""/>
        <dsp:cNvSpPr/>
      </dsp:nvSpPr>
      <dsp:spPr>
        <a:xfrm>
          <a:off x="3266220" y="23642"/>
          <a:ext cx="1307871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forest</a:t>
          </a:r>
          <a:r>
            <a:rPr lang="pt-BR" sz="2800" kern="1200" dirty="0"/>
            <a:t> </a:t>
          </a:r>
          <a:r>
            <a:rPr lang="pt-BR" sz="2800" kern="1200" dirty="0" err="1"/>
            <a:t>fires</a:t>
          </a:r>
          <a:endParaRPr lang="pt-BR" sz="2800" kern="1200" dirty="0"/>
        </a:p>
      </dsp:txBody>
      <dsp:txXfrm>
        <a:off x="3323837" y="81259"/>
        <a:ext cx="1192637" cy="1065048"/>
      </dsp:txXfrm>
    </dsp:sp>
    <dsp:sp modelId="{850140B5-4477-DD48-9B59-6D176C6DC193}">
      <dsp:nvSpPr>
        <dsp:cNvPr id="0" name=""/>
        <dsp:cNvSpPr/>
      </dsp:nvSpPr>
      <dsp:spPr>
        <a:xfrm rot="21592319">
          <a:off x="4369183" y="2942047"/>
          <a:ext cx="10463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35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01874-81FB-FC4A-98A6-DA4F58C41B9B}">
      <dsp:nvSpPr>
        <dsp:cNvPr id="0" name=""/>
        <dsp:cNvSpPr/>
      </dsp:nvSpPr>
      <dsp:spPr>
        <a:xfrm>
          <a:off x="5415538" y="2348789"/>
          <a:ext cx="1743124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pollution</a:t>
          </a:r>
          <a:endParaRPr lang="pt-BR" sz="2800" kern="1200" dirty="0"/>
        </a:p>
      </dsp:txBody>
      <dsp:txXfrm>
        <a:off x="5473155" y="2406406"/>
        <a:ext cx="1627890" cy="1065048"/>
      </dsp:txXfrm>
    </dsp:sp>
    <dsp:sp modelId="{A6FBBCCD-3031-CA46-9141-FA826D779F14}">
      <dsp:nvSpPr>
        <dsp:cNvPr id="0" name=""/>
        <dsp:cNvSpPr/>
      </dsp:nvSpPr>
      <dsp:spPr>
        <a:xfrm rot="1903094">
          <a:off x="4086354" y="4021962"/>
          <a:ext cx="738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93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2F713-BF36-D044-814A-8FFCF772F73C}">
      <dsp:nvSpPr>
        <dsp:cNvPr id="0" name=""/>
        <dsp:cNvSpPr/>
      </dsp:nvSpPr>
      <dsp:spPr>
        <a:xfrm>
          <a:off x="4488025" y="4216207"/>
          <a:ext cx="2473848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deforestation</a:t>
          </a:r>
          <a:endParaRPr lang="pt-BR" sz="2800" kern="1200" dirty="0"/>
        </a:p>
      </dsp:txBody>
      <dsp:txXfrm>
        <a:off x="4545642" y="4273824"/>
        <a:ext cx="2358614" cy="1065048"/>
      </dsp:txXfrm>
    </dsp:sp>
    <dsp:sp modelId="{5E7677BD-18F8-4147-ACA3-CC5128AFBDD4}">
      <dsp:nvSpPr>
        <dsp:cNvPr id="0" name=""/>
        <dsp:cNvSpPr/>
      </dsp:nvSpPr>
      <dsp:spPr>
        <a:xfrm rot="19937830">
          <a:off x="4340378" y="1962250"/>
          <a:ext cx="502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58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E544-A590-7542-A21D-04DA4BFED454}">
      <dsp:nvSpPr>
        <dsp:cNvPr id="0" name=""/>
        <dsp:cNvSpPr/>
      </dsp:nvSpPr>
      <dsp:spPr>
        <a:xfrm>
          <a:off x="4814161" y="804740"/>
          <a:ext cx="1716119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climate</a:t>
          </a:r>
          <a:r>
            <a:rPr lang="pt-BR" sz="2800" kern="1200" dirty="0"/>
            <a:t> </a:t>
          </a:r>
          <a:r>
            <a:rPr lang="pt-BR" sz="2800" kern="1200" dirty="0" err="1"/>
            <a:t>change</a:t>
          </a:r>
          <a:endParaRPr lang="pt-BR" sz="2800" kern="1200" dirty="0"/>
        </a:p>
      </dsp:txBody>
      <dsp:txXfrm>
        <a:off x="4871778" y="862357"/>
        <a:ext cx="1600885" cy="106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0DA6-478A-F844-946E-A6E505D9222B}">
      <dsp:nvSpPr>
        <dsp:cNvPr id="0" name=""/>
        <dsp:cNvSpPr/>
      </dsp:nvSpPr>
      <dsp:spPr>
        <a:xfrm>
          <a:off x="960186" y="2145640"/>
          <a:ext cx="3305566" cy="17616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accent2"/>
              </a:solidFill>
            </a:rPr>
            <a:t>SCHOOL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solidFill>
                <a:schemeClr val="accent2"/>
              </a:solidFill>
            </a:rPr>
            <a:t>SUBJECTS</a:t>
          </a:r>
        </a:p>
      </dsp:txBody>
      <dsp:txXfrm>
        <a:off x="1046181" y="2231635"/>
        <a:ext cx="3133576" cy="1589625"/>
      </dsp:txXfrm>
    </dsp:sp>
    <dsp:sp modelId="{243DC587-74D6-7B4D-BCF6-2F921F07B3F1}">
      <dsp:nvSpPr>
        <dsp:cNvPr id="0" name=""/>
        <dsp:cNvSpPr/>
      </dsp:nvSpPr>
      <dsp:spPr>
        <a:xfrm rot="17707888">
          <a:off x="2748529" y="1708741"/>
          <a:ext cx="965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16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7AD5-D77E-6D49-926E-8AB728EE0B16}">
      <dsp:nvSpPr>
        <dsp:cNvPr id="0" name=""/>
        <dsp:cNvSpPr/>
      </dsp:nvSpPr>
      <dsp:spPr>
        <a:xfrm>
          <a:off x="3058965" y="91559"/>
          <a:ext cx="1307871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science</a:t>
          </a:r>
          <a:endParaRPr lang="pt-BR" sz="2800" kern="1200" dirty="0"/>
        </a:p>
      </dsp:txBody>
      <dsp:txXfrm>
        <a:off x="3116582" y="149176"/>
        <a:ext cx="1192637" cy="1065048"/>
      </dsp:txXfrm>
    </dsp:sp>
    <dsp:sp modelId="{850140B5-4477-DD48-9B59-6D176C6DC193}">
      <dsp:nvSpPr>
        <dsp:cNvPr id="0" name=""/>
        <dsp:cNvSpPr/>
      </dsp:nvSpPr>
      <dsp:spPr>
        <a:xfrm rot="21078371">
          <a:off x="4264209" y="2753415"/>
          <a:ext cx="268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64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01874-81FB-FC4A-98A6-DA4F58C41B9B}">
      <dsp:nvSpPr>
        <dsp:cNvPr id="0" name=""/>
        <dsp:cNvSpPr/>
      </dsp:nvSpPr>
      <dsp:spPr>
        <a:xfrm>
          <a:off x="4531314" y="1949816"/>
          <a:ext cx="2526359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IT (</a:t>
          </a:r>
          <a:r>
            <a:rPr lang="pt-BR" sz="2800" kern="1200" dirty="0" err="1"/>
            <a:t>information</a:t>
          </a:r>
          <a:r>
            <a:rPr lang="pt-BR" sz="2800" kern="1200" dirty="0"/>
            <a:t> </a:t>
          </a:r>
          <a:r>
            <a:rPr lang="pt-BR" sz="2800" kern="1200" dirty="0" err="1"/>
            <a:t>technology</a:t>
          </a:r>
          <a:r>
            <a:rPr lang="pt-BR" sz="2800" kern="1200" dirty="0"/>
            <a:t>)</a:t>
          </a:r>
        </a:p>
      </dsp:txBody>
      <dsp:txXfrm>
        <a:off x="4588931" y="2007433"/>
        <a:ext cx="2411125" cy="1065048"/>
      </dsp:txXfrm>
    </dsp:sp>
    <dsp:sp modelId="{6AB76D6A-0C54-4848-8570-B824E521C678}">
      <dsp:nvSpPr>
        <dsp:cNvPr id="0" name=""/>
        <dsp:cNvSpPr/>
      </dsp:nvSpPr>
      <dsp:spPr>
        <a:xfrm rot="1300824">
          <a:off x="4262897" y="3698431"/>
          <a:ext cx="80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5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FB781-45FF-684D-A4D1-413FA3D69E2C}">
      <dsp:nvSpPr>
        <dsp:cNvPr id="0" name=""/>
        <dsp:cNvSpPr/>
      </dsp:nvSpPr>
      <dsp:spPr>
        <a:xfrm>
          <a:off x="4340792" y="3598114"/>
          <a:ext cx="2389163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PE (</a:t>
          </a:r>
          <a:r>
            <a:rPr lang="pt-BR" sz="2800" kern="1200" dirty="0" err="1"/>
            <a:t>Physical</a:t>
          </a:r>
          <a:r>
            <a:rPr lang="pt-BR" sz="2800" kern="1200" dirty="0"/>
            <a:t> </a:t>
          </a:r>
          <a:r>
            <a:rPr lang="pt-BR" sz="2800" kern="1200" dirty="0" err="1"/>
            <a:t>Education</a:t>
          </a:r>
          <a:r>
            <a:rPr lang="pt-BR" sz="2800" kern="1200" dirty="0"/>
            <a:t>)</a:t>
          </a:r>
        </a:p>
      </dsp:txBody>
      <dsp:txXfrm>
        <a:off x="4398409" y="3655731"/>
        <a:ext cx="2273929" cy="1065048"/>
      </dsp:txXfrm>
    </dsp:sp>
    <dsp:sp modelId="{A6FBBCCD-3031-CA46-9141-FA826D779F14}">
      <dsp:nvSpPr>
        <dsp:cNvPr id="0" name=""/>
        <dsp:cNvSpPr/>
      </dsp:nvSpPr>
      <dsp:spPr>
        <a:xfrm rot="3794446">
          <a:off x="2748540" y="4408432"/>
          <a:ext cx="1122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57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2F713-BF36-D044-814A-8FFCF772F73C}">
      <dsp:nvSpPr>
        <dsp:cNvPr id="0" name=""/>
        <dsp:cNvSpPr/>
      </dsp:nvSpPr>
      <dsp:spPr>
        <a:xfrm>
          <a:off x="2824906" y="4909609"/>
          <a:ext cx="1909992" cy="862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English</a:t>
          </a:r>
          <a:endParaRPr lang="pt-BR" sz="2800" kern="1200" dirty="0"/>
        </a:p>
      </dsp:txBody>
      <dsp:txXfrm>
        <a:off x="2866991" y="4951694"/>
        <a:ext cx="1825822" cy="777955"/>
      </dsp:txXfrm>
    </dsp:sp>
    <dsp:sp modelId="{F923C73E-F510-4247-8944-C66315545D43}">
      <dsp:nvSpPr>
        <dsp:cNvPr id="0" name=""/>
        <dsp:cNvSpPr/>
      </dsp:nvSpPr>
      <dsp:spPr>
        <a:xfrm rot="7599705">
          <a:off x="1142145" y="4316711"/>
          <a:ext cx="1020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6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D2C9B-C4C4-C64D-8A76-F67F696A4804}">
      <dsp:nvSpPr>
        <dsp:cNvPr id="0" name=""/>
        <dsp:cNvSpPr/>
      </dsp:nvSpPr>
      <dsp:spPr>
        <a:xfrm>
          <a:off x="31262" y="4726166"/>
          <a:ext cx="2010729" cy="8361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Portuguese</a:t>
          </a:r>
          <a:endParaRPr lang="pt-BR" sz="2800" kern="1200" dirty="0"/>
        </a:p>
      </dsp:txBody>
      <dsp:txXfrm>
        <a:off x="72078" y="4766982"/>
        <a:ext cx="1929097" cy="754480"/>
      </dsp:txXfrm>
    </dsp:sp>
    <dsp:sp modelId="{5E7677BD-18F8-4147-ACA3-CC5128AFBDD4}">
      <dsp:nvSpPr>
        <dsp:cNvPr id="0" name=""/>
        <dsp:cNvSpPr/>
      </dsp:nvSpPr>
      <dsp:spPr>
        <a:xfrm rot="19602292">
          <a:off x="3887567" y="1923068"/>
          <a:ext cx="810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897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CE544-A590-7542-A21D-04DA4BFED454}">
      <dsp:nvSpPr>
        <dsp:cNvPr id="0" name=""/>
        <dsp:cNvSpPr/>
      </dsp:nvSpPr>
      <dsp:spPr>
        <a:xfrm>
          <a:off x="4487668" y="520214"/>
          <a:ext cx="2085630" cy="118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mathematics</a:t>
          </a:r>
          <a:endParaRPr lang="pt-BR" sz="2800" kern="1200" dirty="0"/>
        </a:p>
      </dsp:txBody>
      <dsp:txXfrm>
        <a:off x="4545285" y="577831"/>
        <a:ext cx="1970396" cy="106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956300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blues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1178"/>
        <a:ext cx="2024862" cy="1214917"/>
      </dsp:txXfrm>
    </dsp:sp>
    <dsp:sp modelId="{A6D425A8-D3C5-1547-8593-FC328DC3C35D}">
      <dsp:nvSpPr>
        <dsp:cNvPr id="0" name=""/>
        <dsp:cNvSpPr/>
      </dsp:nvSpPr>
      <dsp:spPr>
        <a:xfrm>
          <a:off x="3183648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663879"/>
                <a:satOff val="3552"/>
                <a:lumOff val="2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9"/>
                <a:satOff val="3552"/>
                <a:lumOff val="2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9"/>
                <a:satOff val="3552"/>
                <a:lumOff val="2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dance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1178"/>
        <a:ext cx="2024862" cy="1214917"/>
      </dsp:txXfrm>
    </dsp:sp>
    <dsp:sp modelId="{0666E855-5BC7-3547-A716-ECCCA4EFAFE8}">
      <dsp:nvSpPr>
        <dsp:cNvPr id="0" name=""/>
        <dsp:cNvSpPr/>
      </dsp:nvSpPr>
      <dsp:spPr>
        <a:xfrm>
          <a:off x="5410997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1327757"/>
                <a:satOff val="7104"/>
                <a:lumOff val="5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327757"/>
                <a:satOff val="7104"/>
                <a:lumOff val="5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327757"/>
                <a:satOff val="7104"/>
                <a:lumOff val="5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jazz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1178"/>
        <a:ext cx="2024862" cy="1214917"/>
      </dsp:txXfrm>
    </dsp:sp>
    <dsp:sp modelId="{519E8CE7-F539-6149-B765-ADD66F7E90AF}">
      <dsp:nvSpPr>
        <dsp:cNvPr id="0" name=""/>
        <dsp:cNvSpPr/>
      </dsp:nvSpPr>
      <dsp:spPr>
        <a:xfrm>
          <a:off x="7638346" y="1178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1991636"/>
                <a:satOff val="10656"/>
                <a:lumOff val="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991636"/>
                <a:satOff val="10656"/>
                <a:lumOff val="7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991636"/>
                <a:satOff val="10656"/>
                <a:lumOff val="7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reggaeton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1178"/>
        <a:ext cx="2024862" cy="1214917"/>
      </dsp:txXfrm>
    </dsp:sp>
    <dsp:sp modelId="{4787251A-356D-2941-8B7F-621C70256D2D}">
      <dsp:nvSpPr>
        <dsp:cNvPr id="0" name=""/>
        <dsp:cNvSpPr/>
      </dsp:nvSpPr>
      <dsp:spPr>
        <a:xfrm>
          <a:off x="956300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2655515"/>
                <a:satOff val="14207"/>
                <a:lumOff val="10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655515"/>
                <a:satOff val="14207"/>
                <a:lumOff val="10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655515"/>
                <a:satOff val="14207"/>
                <a:lumOff val="10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bossa nova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1418581"/>
        <a:ext cx="2024862" cy="1214917"/>
      </dsp:txXfrm>
    </dsp:sp>
    <dsp:sp modelId="{9DC88ADA-0BD0-1B4B-A3F5-E99262B8BC25}">
      <dsp:nvSpPr>
        <dsp:cNvPr id="0" name=""/>
        <dsp:cNvSpPr/>
      </dsp:nvSpPr>
      <dsp:spPr>
        <a:xfrm>
          <a:off x="3183648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3319393"/>
                <a:satOff val="17759"/>
                <a:lumOff val="13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319393"/>
                <a:satOff val="17759"/>
                <a:lumOff val="13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319393"/>
                <a:satOff val="17759"/>
                <a:lumOff val="13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fado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1418581"/>
        <a:ext cx="2024862" cy="1214917"/>
      </dsp:txXfrm>
    </dsp:sp>
    <dsp:sp modelId="{844F74FB-8A17-ED41-B371-DCC62D86FB0A}">
      <dsp:nvSpPr>
        <dsp:cNvPr id="0" name=""/>
        <dsp:cNvSpPr/>
      </dsp:nvSpPr>
      <dsp:spPr>
        <a:xfrm>
          <a:off x="5410997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3983272"/>
                <a:satOff val="21311"/>
                <a:lumOff val="15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983272"/>
                <a:satOff val="21311"/>
                <a:lumOff val="15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983272"/>
                <a:satOff val="21311"/>
                <a:lumOff val="15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pop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1418581"/>
        <a:ext cx="2024862" cy="1214917"/>
      </dsp:txXfrm>
    </dsp:sp>
    <dsp:sp modelId="{91D0F4DF-4613-A04E-AD2F-3C583613973F}">
      <dsp:nvSpPr>
        <dsp:cNvPr id="0" name=""/>
        <dsp:cNvSpPr/>
      </dsp:nvSpPr>
      <dsp:spPr>
        <a:xfrm>
          <a:off x="7638346" y="1418581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4647151"/>
                <a:satOff val="24863"/>
                <a:lumOff val="18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647151"/>
                <a:satOff val="24863"/>
                <a:lumOff val="18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647151"/>
                <a:satOff val="24863"/>
                <a:lumOff val="18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rock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1418581"/>
        <a:ext cx="2024862" cy="1214917"/>
      </dsp:txXfrm>
    </dsp:sp>
    <dsp:sp modelId="{460AB9FB-BD7E-1546-A5A6-901CD3442D32}">
      <dsp:nvSpPr>
        <dsp:cNvPr id="0" name=""/>
        <dsp:cNvSpPr/>
      </dsp:nvSpPr>
      <dsp:spPr>
        <a:xfrm>
          <a:off x="956300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5311030"/>
                <a:satOff val="28415"/>
                <a:lumOff val="20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311030"/>
                <a:satOff val="28415"/>
                <a:lumOff val="20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311030"/>
                <a:satOff val="28415"/>
                <a:lumOff val="20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classical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2835985"/>
        <a:ext cx="2024862" cy="1214917"/>
      </dsp:txXfrm>
    </dsp:sp>
    <dsp:sp modelId="{3AC86BDA-B5D0-CF40-ADEB-8B62CF41BAD1}">
      <dsp:nvSpPr>
        <dsp:cNvPr id="0" name=""/>
        <dsp:cNvSpPr/>
      </dsp:nvSpPr>
      <dsp:spPr>
        <a:xfrm>
          <a:off x="3183648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5974908"/>
                <a:satOff val="31967"/>
                <a:lumOff val="23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74908"/>
                <a:satOff val="31967"/>
                <a:lumOff val="23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74908"/>
                <a:satOff val="31967"/>
                <a:lumOff val="23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heavy metal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2835985"/>
        <a:ext cx="2024862" cy="1214917"/>
      </dsp:txXfrm>
    </dsp:sp>
    <dsp:sp modelId="{B7552CEB-BC9D-CC47-8A42-7924A98577CC}">
      <dsp:nvSpPr>
        <dsp:cNvPr id="0" name=""/>
        <dsp:cNvSpPr/>
      </dsp:nvSpPr>
      <dsp:spPr>
        <a:xfrm>
          <a:off x="5410997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6638787"/>
                <a:satOff val="35519"/>
                <a:lumOff val="26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638787"/>
                <a:satOff val="35519"/>
                <a:lumOff val="26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638787"/>
                <a:satOff val="35519"/>
                <a:lumOff val="26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rap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5410997" y="2835985"/>
        <a:ext cx="2024862" cy="1214917"/>
      </dsp:txXfrm>
    </dsp:sp>
    <dsp:sp modelId="{92DCDBA6-5120-464F-8726-90B77E417E3F}">
      <dsp:nvSpPr>
        <dsp:cNvPr id="0" name=""/>
        <dsp:cNvSpPr/>
      </dsp:nvSpPr>
      <dsp:spPr>
        <a:xfrm>
          <a:off x="7638346" y="2835985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7302665"/>
                <a:satOff val="39071"/>
                <a:lumOff val="2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302665"/>
                <a:satOff val="39071"/>
                <a:lumOff val="2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302665"/>
                <a:satOff val="39071"/>
                <a:lumOff val="2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samba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2835985"/>
        <a:ext cx="2024862" cy="1214917"/>
      </dsp:txXfrm>
    </dsp:sp>
    <dsp:sp modelId="{ECEE174F-3C8F-3248-9B5D-E22E6C7FA27A}">
      <dsp:nvSpPr>
        <dsp:cNvPr id="0" name=""/>
        <dsp:cNvSpPr/>
      </dsp:nvSpPr>
      <dsp:spPr>
        <a:xfrm>
          <a:off x="956300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7966544"/>
                <a:satOff val="42622"/>
                <a:lumOff val="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966544"/>
                <a:satOff val="42622"/>
                <a:lumOff val="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966544"/>
                <a:satOff val="42622"/>
                <a:lumOff val="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country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956300" y="4253389"/>
        <a:ext cx="2024862" cy="1214917"/>
      </dsp:txXfrm>
    </dsp:sp>
    <dsp:sp modelId="{7C7FA604-5717-8942-B03A-BA6AE6CDEBFA}">
      <dsp:nvSpPr>
        <dsp:cNvPr id="0" name=""/>
        <dsp:cNvSpPr/>
      </dsp:nvSpPr>
      <dsp:spPr>
        <a:xfrm>
          <a:off x="3183648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8630423"/>
                <a:satOff val="46174"/>
                <a:lumOff val="34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630423"/>
                <a:satOff val="46174"/>
                <a:lumOff val="34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630423"/>
                <a:satOff val="46174"/>
                <a:lumOff val="34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hip-hop 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3183648" y="4253389"/>
        <a:ext cx="2024862" cy="1214917"/>
      </dsp:txXfrm>
    </dsp:sp>
    <dsp:sp modelId="{A4ACA79C-DBAF-794A-8170-ACEFA148AA1E}">
      <dsp:nvSpPr>
        <dsp:cNvPr id="0" name=""/>
        <dsp:cNvSpPr/>
      </dsp:nvSpPr>
      <dsp:spPr>
        <a:xfrm>
          <a:off x="5410997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9294302"/>
                <a:satOff val="49726"/>
                <a:lumOff val="36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294302"/>
                <a:satOff val="49726"/>
                <a:lumOff val="36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294302"/>
                <a:satOff val="49726"/>
                <a:lumOff val="36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tx1"/>
              </a:solidFill>
            </a:rPr>
            <a:t>reggae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10997" y="4253389"/>
        <a:ext cx="2024862" cy="1214917"/>
      </dsp:txXfrm>
    </dsp:sp>
    <dsp:sp modelId="{1492D26E-46BC-B948-B0FD-10718B02B117}">
      <dsp:nvSpPr>
        <dsp:cNvPr id="0" name=""/>
        <dsp:cNvSpPr/>
      </dsp:nvSpPr>
      <dsp:spPr>
        <a:xfrm>
          <a:off x="7638346" y="4253389"/>
          <a:ext cx="2024862" cy="1214917"/>
        </a:xfrm>
        <a:prstGeom prst="rect">
          <a:avLst/>
        </a:prstGeom>
        <a:gradFill rotWithShape="0">
          <a:gsLst>
            <a:gs pos="0">
              <a:schemeClr val="accent2">
                <a:hueOff val="-9958180"/>
                <a:satOff val="53278"/>
                <a:lumOff val="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9958180"/>
                <a:satOff val="53278"/>
                <a:lumOff val="39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9958180"/>
                <a:satOff val="53278"/>
                <a:lumOff val="39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>
              <a:solidFill>
                <a:schemeClr val="tx1"/>
              </a:solidFill>
            </a:rPr>
            <a:t>tango</a:t>
          </a:r>
          <a:endParaRPr lang="en-US" sz="3200" b="1" kern="1200">
            <a:solidFill>
              <a:schemeClr val="tx1"/>
            </a:solidFill>
          </a:endParaRPr>
        </a:p>
      </dsp:txBody>
      <dsp:txXfrm>
        <a:off x="7638346" y="4253389"/>
        <a:ext cx="2024862" cy="1214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verbo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91" y="2857501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B6EE8F4-074B-F75C-211D-D4E1EBBEF316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864501"/>
          <a:ext cx="11265287" cy="270311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24196">
                  <a:extLst>
                    <a:ext uri="{9D8B030D-6E8A-4147-A177-3AD203B41FA5}">
                      <a16:colId xmlns:a16="http://schemas.microsoft.com/office/drawing/2014/main" val="2073365684"/>
                    </a:ext>
                  </a:extLst>
                </a:gridCol>
                <a:gridCol w="1084390">
                  <a:extLst>
                    <a:ext uri="{9D8B030D-6E8A-4147-A177-3AD203B41FA5}">
                      <a16:colId xmlns:a16="http://schemas.microsoft.com/office/drawing/2014/main" val="2153885089"/>
                    </a:ext>
                  </a:extLst>
                </a:gridCol>
                <a:gridCol w="2260823">
                  <a:extLst>
                    <a:ext uri="{9D8B030D-6E8A-4147-A177-3AD203B41FA5}">
                      <a16:colId xmlns:a16="http://schemas.microsoft.com/office/drawing/2014/main" val="2663622328"/>
                    </a:ext>
                  </a:extLst>
                </a:gridCol>
                <a:gridCol w="2227746">
                  <a:extLst>
                    <a:ext uri="{9D8B030D-6E8A-4147-A177-3AD203B41FA5}">
                      <a16:colId xmlns:a16="http://schemas.microsoft.com/office/drawing/2014/main" val="3149015949"/>
                    </a:ext>
                  </a:extLst>
                </a:gridCol>
                <a:gridCol w="1457236">
                  <a:extLst>
                    <a:ext uri="{9D8B030D-6E8A-4147-A177-3AD203B41FA5}">
                      <a16:colId xmlns:a16="http://schemas.microsoft.com/office/drawing/2014/main" val="1667611132"/>
                    </a:ext>
                  </a:extLst>
                </a:gridCol>
                <a:gridCol w="2110896">
                  <a:extLst>
                    <a:ext uri="{9D8B030D-6E8A-4147-A177-3AD203B41FA5}">
                      <a16:colId xmlns:a16="http://schemas.microsoft.com/office/drawing/2014/main" val="3571995598"/>
                    </a:ext>
                  </a:extLst>
                </a:gridCol>
              </a:tblGrid>
              <a:tr h="409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negativa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18542"/>
                  </a:ext>
                </a:extLst>
              </a:tr>
              <a:tr h="9032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I</a:t>
                      </a:r>
                      <a:r>
                        <a:rPr lang="pt-BR" sz="2400" b="0" dirty="0">
                          <a:effectLst/>
                        </a:rPr>
                        <a:t>/He/She/It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was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born</a:t>
                      </a:r>
                      <a:r>
                        <a:rPr lang="pt-BR" sz="2400" dirty="0">
                          <a:effectLst/>
                        </a:rPr>
                        <a:t> in 1918.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wasn’t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born</a:t>
                      </a:r>
                      <a:r>
                        <a:rPr lang="pt-BR" sz="2400" dirty="0">
                          <a:effectLst/>
                        </a:rPr>
                        <a:t> in 1918.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406501"/>
                  </a:ext>
                </a:extLst>
              </a:tr>
              <a:tr h="90325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were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>
                          <a:effectLst/>
                        </a:rPr>
                        <a:t> 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weren’t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70282"/>
                  </a:ext>
                </a:extLst>
              </a:tr>
              <a:tr h="42474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wasn’t 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= was not; </a:t>
                      </a:r>
                      <a:r>
                        <a:rPr lang="en-US" sz="2400" b="1" dirty="0">
                          <a:effectLst/>
                          <a:highlight>
                            <a:srgbClr val="FFF2CC"/>
                          </a:highlight>
                        </a:rPr>
                        <a:t>weren’t </a:t>
                      </a:r>
                      <a:r>
                        <a:rPr lang="en-US" sz="2400" dirty="0">
                          <a:effectLst/>
                          <a:highlight>
                            <a:srgbClr val="FFF2CC"/>
                          </a:highlight>
                        </a:rPr>
                        <a:t>= were not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3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9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91" y="3304310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89B76C5-CC8E-6961-8812-3E2AA8025433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3304309"/>
          <a:ext cx="11265284" cy="266865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83776">
                  <a:extLst>
                    <a:ext uri="{9D8B030D-6E8A-4147-A177-3AD203B41FA5}">
                      <a16:colId xmlns:a16="http://schemas.microsoft.com/office/drawing/2014/main" val="3946118699"/>
                    </a:ext>
                  </a:extLst>
                </a:gridCol>
                <a:gridCol w="1910559">
                  <a:extLst>
                    <a:ext uri="{9D8B030D-6E8A-4147-A177-3AD203B41FA5}">
                      <a16:colId xmlns:a16="http://schemas.microsoft.com/office/drawing/2014/main" val="3952192197"/>
                    </a:ext>
                  </a:extLst>
                </a:gridCol>
                <a:gridCol w="2246051">
                  <a:extLst>
                    <a:ext uri="{9D8B030D-6E8A-4147-A177-3AD203B41FA5}">
                      <a16:colId xmlns:a16="http://schemas.microsoft.com/office/drawing/2014/main" val="3746914822"/>
                    </a:ext>
                  </a:extLst>
                </a:gridCol>
                <a:gridCol w="863659">
                  <a:extLst>
                    <a:ext uri="{9D8B030D-6E8A-4147-A177-3AD203B41FA5}">
                      <a16:colId xmlns:a16="http://schemas.microsoft.com/office/drawing/2014/main" val="256652613"/>
                    </a:ext>
                  </a:extLst>
                </a:gridCol>
                <a:gridCol w="2283776">
                  <a:extLst>
                    <a:ext uri="{9D8B030D-6E8A-4147-A177-3AD203B41FA5}">
                      <a16:colId xmlns:a16="http://schemas.microsoft.com/office/drawing/2014/main" val="843541050"/>
                    </a:ext>
                  </a:extLst>
                </a:gridCol>
                <a:gridCol w="1677463">
                  <a:extLst>
                    <a:ext uri="{9D8B030D-6E8A-4147-A177-3AD203B41FA5}">
                      <a16:colId xmlns:a16="http://schemas.microsoft.com/office/drawing/2014/main" val="3604351912"/>
                    </a:ext>
                  </a:extLst>
                </a:gridCol>
              </a:tblGrid>
              <a:tr h="4932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177221"/>
                  </a:ext>
                </a:extLst>
              </a:tr>
              <a:tr h="51146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born in 1918?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28790"/>
                  </a:ext>
                </a:extLst>
              </a:tr>
              <a:tr h="576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were.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01964"/>
                  </a:ext>
                </a:extLst>
              </a:tr>
              <a:tr h="51146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Were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I/he/she/it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wasn’t.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787217"/>
                  </a:ext>
                </a:extLst>
              </a:tr>
              <a:tr h="576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you/we/they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weren’t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1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95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529570-E6C9-0083-F815-85F47B2E533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Todos os verbos regulares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past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são formados com o acréscimo da terminação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-ed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Observe,  no quadro a seguir, as regras ortográficas para verbos regulares no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5: SIMPLE PAST </a:t>
            </a:r>
          </a:p>
          <a:p>
            <a:r>
              <a:rPr lang="pt-BR" sz="4000" b="1" dirty="0"/>
              <a:t>(BE, REGULAR VERBS)</a:t>
            </a:r>
            <a:endParaRPr lang="pt-BR" sz="4000" b="1" i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2BA1251-0DF1-6848-7887-9CECA2C9DE82}"/>
              </a:ext>
            </a:extLst>
          </p:cNvPr>
          <p:cNvSpPr/>
          <p:nvPr/>
        </p:nvSpPr>
        <p:spPr>
          <a:xfrm>
            <a:off x="581888" y="3085441"/>
            <a:ext cx="11265287" cy="2766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D9209D3-2460-355C-D7E7-AAD0E2B82D1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3075211"/>
          <a:ext cx="11265285" cy="276610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58736">
                  <a:extLst>
                    <a:ext uri="{9D8B030D-6E8A-4147-A177-3AD203B41FA5}">
                      <a16:colId xmlns:a16="http://schemas.microsoft.com/office/drawing/2014/main" val="613159536"/>
                    </a:ext>
                  </a:extLst>
                </a:gridCol>
                <a:gridCol w="2878282">
                  <a:extLst>
                    <a:ext uri="{9D8B030D-6E8A-4147-A177-3AD203B41FA5}">
                      <a16:colId xmlns:a16="http://schemas.microsoft.com/office/drawing/2014/main" val="40469620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4135731711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1246015634"/>
                    </a:ext>
                  </a:extLst>
                </a:gridCol>
              </a:tblGrid>
              <a:tr h="2371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Exemplos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Exemplos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55636"/>
                  </a:ext>
                </a:extLst>
              </a:tr>
              <a:tr h="13542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 maioria dos verbos: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attend</a:t>
                      </a:r>
                      <a:r>
                        <a:rPr lang="pt-BR" sz="2000" dirty="0">
                          <a:effectLst/>
                        </a:rPr>
                        <a:t>        </a:t>
                      </a:r>
                      <a:r>
                        <a:rPr lang="pt-BR" sz="2000" dirty="0" err="1">
                          <a:effectLst/>
                        </a:rPr>
                        <a:t>attend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enjoy</a:t>
                      </a:r>
                      <a:r>
                        <a:rPr lang="pt-BR" sz="2000" dirty="0">
                          <a:effectLst/>
                        </a:rPr>
                        <a:t>       </a:t>
                      </a:r>
                      <a:r>
                        <a:rPr lang="pt-BR" sz="2000" dirty="0" err="1">
                          <a:effectLst/>
                        </a:rPr>
                        <a:t>enjoy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Verbos terminados em consoante + vogal + consoante</a:t>
                      </a:r>
                      <a:r>
                        <a:rPr lang="pt-BR" sz="2000" b="1" dirty="0">
                          <a:effectLst/>
                        </a:rPr>
                        <a:t>*</a:t>
                      </a:r>
                      <a:r>
                        <a:rPr lang="pt-BR" sz="2000" dirty="0">
                          <a:effectLst/>
                        </a:rPr>
                        <a:t>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 + </a:t>
                      </a: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</a:t>
                      </a:r>
                      <a:r>
                        <a:rPr lang="pt-BR" sz="2000" dirty="0">
                          <a:effectLst/>
                        </a:rPr>
                        <a:t>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plan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plann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shop      </a:t>
                      </a:r>
                      <a:r>
                        <a:rPr lang="pt-BR" sz="2000" dirty="0" err="1">
                          <a:effectLst/>
                        </a:rPr>
                        <a:t>shopp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815660"/>
                  </a:ext>
                </a:extLst>
              </a:tr>
              <a:tr h="10771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Verbos terminados em </a:t>
                      </a:r>
                      <a:r>
                        <a:rPr lang="pt-BR" sz="2000" b="1" dirty="0">
                          <a:effectLst/>
                        </a:rPr>
                        <a:t>e</a:t>
                      </a:r>
                      <a:r>
                        <a:rPr lang="pt-BR" sz="2000" b="0" dirty="0">
                          <a:effectLst/>
                        </a:rPr>
                        <a:t>: verbo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graduate</a:t>
                      </a:r>
                      <a:r>
                        <a:rPr lang="pt-BR" sz="2000" dirty="0">
                          <a:effectLst/>
                        </a:rPr>
                        <a:t>        </a:t>
                      </a:r>
                      <a:r>
                        <a:rPr lang="pt-BR" sz="2000" dirty="0" err="1">
                          <a:effectLst/>
                        </a:rPr>
                        <a:t>graduat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use         </a:t>
                      </a:r>
                      <a:r>
                        <a:rPr lang="pt-BR" sz="2000" dirty="0" err="1">
                          <a:effectLst/>
                        </a:rPr>
                        <a:t>us</a:t>
                      </a:r>
                      <a:r>
                        <a:rPr lang="pt-BR" sz="2000" b="1" dirty="0" err="1">
                          <a:effectLst/>
                        </a:rPr>
                        <a:t>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Verbos terminados em consoante + </a:t>
                      </a:r>
                      <a:r>
                        <a:rPr lang="pt-BR" sz="2000" b="1" dirty="0" err="1">
                          <a:effectLst/>
                        </a:rPr>
                        <a:t>y</a:t>
                      </a:r>
                      <a:r>
                        <a:rPr lang="pt-BR" sz="2000" dirty="0">
                          <a:effectLst/>
                        </a:rPr>
                        <a:t>: verbo –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y</a:t>
                      </a:r>
                      <a:r>
                        <a:rPr lang="pt-BR" sz="2000" dirty="0">
                          <a:effectLst/>
                        </a:rPr>
                        <a:t>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ied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study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stud</a:t>
                      </a:r>
                      <a:r>
                        <a:rPr lang="pt-BR" sz="2000" b="1" dirty="0" err="1">
                          <a:effectLst/>
                        </a:rPr>
                        <a:t>ied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try</a:t>
                      </a:r>
                      <a:r>
                        <a:rPr lang="pt-BR" sz="2000" dirty="0">
                          <a:effectLst/>
                        </a:rPr>
                        <a:t>      </a:t>
                      </a:r>
                      <a:r>
                        <a:rPr lang="pt-BR" sz="2000" dirty="0" err="1">
                          <a:effectLst/>
                        </a:rPr>
                        <a:t>tr</a:t>
                      </a:r>
                      <a:r>
                        <a:rPr lang="pt-BR" sz="2000" b="1" dirty="0" err="1">
                          <a:effectLst/>
                        </a:rPr>
                        <a:t>ied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99582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FCF56661-0037-A628-C4CD-F9DED4F10FE7}"/>
              </a:ext>
            </a:extLst>
          </p:cNvPr>
          <p:cNvGrpSpPr/>
          <p:nvPr/>
        </p:nvGrpSpPr>
        <p:grpSpPr>
          <a:xfrm>
            <a:off x="4056974" y="3709510"/>
            <a:ext cx="502677" cy="997527"/>
            <a:chOff x="4547305" y="3349336"/>
            <a:chExt cx="610834" cy="1148931"/>
          </a:xfrm>
        </p:grpSpPr>
        <p:pic>
          <p:nvPicPr>
            <p:cNvPr id="11" name="Gráfico 10" descr="Seta de linha: curva ligeira com preenchimento sólido">
              <a:extLst>
                <a:ext uri="{FF2B5EF4-FFF2-40B4-BE49-F238E27FC236}">
                  <a16:creationId xmlns:a16="http://schemas.microsoft.com/office/drawing/2014/main" id="{3A1ED7E5-8314-00F3-497E-086335DA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2" name="Gráfico 11" descr="Seta de linha: curva ligeira com preenchimento sólido">
              <a:extLst>
                <a:ext uri="{FF2B5EF4-FFF2-40B4-BE49-F238E27FC236}">
                  <a16:creationId xmlns:a16="http://schemas.microsoft.com/office/drawing/2014/main" id="{BB1391E5-6163-B97B-264C-C2D60147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EF89EF9-969D-571B-D2EF-76864DF1E626}"/>
              </a:ext>
            </a:extLst>
          </p:cNvPr>
          <p:cNvGrpSpPr/>
          <p:nvPr/>
        </p:nvGrpSpPr>
        <p:grpSpPr>
          <a:xfrm>
            <a:off x="4098539" y="4949915"/>
            <a:ext cx="502677" cy="997527"/>
            <a:chOff x="4547305" y="3349336"/>
            <a:chExt cx="610834" cy="1148931"/>
          </a:xfrm>
        </p:grpSpPr>
        <p:pic>
          <p:nvPicPr>
            <p:cNvPr id="14" name="Gráfico 13" descr="Seta de linha: curva ligeira com preenchimento sólido">
              <a:extLst>
                <a:ext uri="{FF2B5EF4-FFF2-40B4-BE49-F238E27FC236}">
                  <a16:creationId xmlns:a16="http://schemas.microsoft.com/office/drawing/2014/main" id="{3CCB2D85-DE8D-D7B8-9934-AD771071A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5" name="Gráfico 14" descr="Seta de linha: curva ligeira com preenchimento sólido">
              <a:extLst>
                <a:ext uri="{FF2B5EF4-FFF2-40B4-BE49-F238E27FC236}">
                  <a16:creationId xmlns:a16="http://schemas.microsoft.com/office/drawing/2014/main" id="{F6B0B9BD-927C-5830-2785-5DC80B77A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78F1BE-D6C1-5D30-A8C0-D441A2045954}"/>
              </a:ext>
            </a:extLst>
          </p:cNvPr>
          <p:cNvSpPr txBox="1"/>
          <p:nvPr/>
        </p:nvSpPr>
        <p:spPr>
          <a:xfrm>
            <a:off x="581887" y="5961509"/>
            <a:ext cx="11265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*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Não dobramos a última consoante quando a primeira sílaba for tônica, como em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happened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listened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offered</a:t>
            </a:r>
            <a:r>
              <a:rPr lang="pt-BR" b="1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i="1" dirty="0" err="1">
                <a:solidFill>
                  <a:srgbClr val="2F2F2E"/>
                </a:solidFill>
                <a:effectLst/>
                <a:latin typeface="+mj-lt"/>
              </a:rPr>
              <a:t>visited</a:t>
            </a:r>
            <a:r>
              <a:rPr lang="pt-BR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A891B5D-0908-FDF6-4CDB-118926434458}"/>
              </a:ext>
            </a:extLst>
          </p:cNvPr>
          <p:cNvGrpSpPr/>
          <p:nvPr/>
        </p:nvGrpSpPr>
        <p:grpSpPr>
          <a:xfrm>
            <a:off x="10454311" y="3751362"/>
            <a:ext cx="383407" cy="997527"/>
            <a:chOff x="4547305" y="3349336"/>
            <a:chExt cx="610834" cy="1148931"/>
          </a:xfrm>
        </p:grpSpPr>
        <p:pic>
          <p:nvPicPr>
            <p:cNvPr id="18" name="Gráfico 17" descr="Seta de linha: curva ligeira com preenchimento sólido">
              <a:extLst>
                <a:ext uri="{FF2B5EF4-FFF2-40B4-BE49-F238E27FC236}">
                  <a16:creationId xmlns:a16="http://schemas.microsoft.com/office/drawing/2014/main" id="{3E22EDB9-2E35-756C-1212-FA60FA00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9" name="Gráfico 18" descr="Seta de linha: curva ligeira com preenchimento sólido">
              <a:extLst>
                <a:ext uri="{FF2B5EF4-FFF2-40B4-BE49-F238E27FC236}">
                  <a16:creationId xmlns:a16="http://schemas.microsoft.com/office/drawing/2014/main" id="{CF8924AB-1BF5-5B06-E66D-A38643DC3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D97BA85-AC49-3F7E-AAEF-3D2BD8E64392}"/>
              </a:ext>
            </a:extLst>
          </p:cNvPr>
          <p:cNvGrpSpPr/>
          <p:nvPr/>
        </p:nvGrpSpPr>
        <p:grpSpPr>
          <a:xfrm>
            <a:off x="10541235" y="4927925"/>
            <a:ext cx="383407" cy="997527"/>
            <a:chOff x="4547305" y="3349336"/>
            <a:chExt cx="610834" cy="1148931"/>
          </a:xfrm>
        </p:grpSpPr>
        <p:pic>
          <p:nvPicPr>
            <p:cNvPr id="21" name="Gráfico 20" descr="Seta de linha: curva ligeira com preenchimento sólido">
              <a:extLst>
                <a:ext uri="{FF2B5EF4-FFF2-40B4-BE49-F238E27FC236}">
                  <a16:creationId xmlns:a16="http://schemas.microsoft.com/office/drawing/2014/main" id="{C83CA93B-46E9-782B-EA05-7CEF1BED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22" name="Gráfico 21" descr="Seta de linha: curva ligeira com preenchimento sólido">
              <a:extLst>
                <a:ext uri="{FF2B5EF4-FFF2-40B4-BE49-F238E27FC236}">
                  <a16:creationId xmlns:a16="http://schemas.microsoft.com/office/drawing/2014/main" id="{C16BDF40-D512-421F-03F9-1253D942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56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4D4033-2443-D087-8F2E-14999675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75" y="822180"/>
            <a:ext cx="6062562" cy="4807422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53F3812-B35B-F0C0-6F62-C9687C5C9ADC}"/>
              </a:ext>
            </a:extLst>
          </p:cNvPr>
          <p:cNvSpPr txBox="1">
            <a:spLocks/>
          </p:cNvSpPr>
          <p:nvPr/>
        </p:nvSpPr>
        <p:spPr>
          <a:xfrm>
            <a:off x="5728120" y="5629602"/>
            <a:ext cx="575251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PARKER, Jeff.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Sally Ride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24 jul. 2012.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=EC311300.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4831833-694D-4318-CFE8-45FD9E12C1D1}"/>
              </a:ext>
            </a:extLst>
          </p:cNvPr>
          <p:cNvGrpSpPr/>
          <p:nvPr/>
        </p:nvGrpSpPr>
        <p:grpSpPr>
          <a:xfrm>
            <a:off x="591933" y="3689278"/>
            <a:ext cx="4324792" cy="1940324"/>
            <a:chOff x="439604" y="3062101"/>
            <a:chExt cx="3997672" cy="194032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9EC2342-70CB-5219-7C48-500C444EB4E9}"/>
                </a:ext>
              </a:extLst>
            </p:cNvPr>
            <p:cNvSpPr txBox="1"/>
            <p:nvPr/>
          </p:nvSpPr>
          <p:spPr>
            <a:xfrm>
              <a:off x="575621" y="3740541"/>
              <a:ext cx="3861655" cy="1261884"/>
            </a:xfrm>
            <a:custGeom>
              <a:avLst/>
              <a:gdLst>
                <a:gd name="connsiteX0" fmla="*/ 0 w 3861655"/>
                <a:gd name="connsiteY0" fmla="*/ 0 h 1261884"/>
                <a:gd name="connsiteX1" fmla="*/ 3861655 w 3861655"/>
                <a:gd name="connsiteY1" fmla="*/ 0 h 1261884"/>
                <a:gd name="connsiteX2" fmla="*/ 3861655 w 3861655"/>
                <a:gd name="connsiteY2" fmla="*/ 1261884 h 1261884"/>
                <a:gd name="connsiteX3" fmla="*/ 0 w 3861655"/>
                <a:gd name="connsiteY3" fmla="*/ 1261884 h 1261884"/>
                <a:gd name="connsiteX4" fmla="*/ 0 w 3861655"/>
                <a:gd name="connsiteY4" fmla="*/ 0 h 126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655" h="1261884" fill="none" extrusionOk="0">
                  <a:moveTo>
                    <a:pt x="0" y="0"/>
                  </a:moveTo>
                  <a:cubicBezTo>
                    <a:pt x="1506114" y="-49533"/>
                    <a:pt x="2558107" y="-14809"/>
                    <a:pt x="3861655" y="0"/>
                  </a:cubicBezTo>
                  <a:cubicBezTo>
                    <a:pt x="3798147" y="350002"/>
                    <a:pt x="3869662" y="951931"/>
                    <a:pt x="3861655" y="1261884"/>
                  </a:cubicBezTo>
                  <a:cubicBezTo>
                    <a:pt x="2011863" y="1213653"/>
                    <a:pt x="708935" y="1346339"/>
                    <a:pt x="0" y="1261884"/>
                  </a:cubicBezTo>
                  <a:cubicBezTo>
                    <a:pt x="-80585" y="1072235"/>
                    <a:pt x="-30073" y="573986"/>
                    <a:pt x="0" y="0"/>
                  </a:cubicBezTo>
                  <a:close/>
                </a:path>
                <a:path w="3861655" h="1261884" stroke="0" extrusionOk="0">
                  <a:moveTo>
                    <a:pt x="0" y="0"/>
                  </a:moveTo>
                  <a:cubicBezTo>
                    <a:pt x="840961" y="118645"/>
                    <a:pt x="2557524" y="116012"/>
                    <a:pt x="3861655" y="0"/>
                  </a:cubicBezTo>
                  <a:cubicBezTo>
                    <a:pt x="3829859" y="381144"/>
                    <a:pt x="3928077" y="845566"/>
                    <a:pt x="3861655" y="1261884"/>
                  </a:cubicBezTo>
                  <a:cubicBezTo>
                    <a:pt x="3031051" y="1396484"/>
                    <a:pt x="595018" y="1104688"/>
                    <a:pt x="0" y="1261884"/>
                  </a:cubicBezTo>
                  <a:cubicBezTo>
                    <a:pt x="-99295" y="974777"/>
                    <a:pt x="46467" y="43074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 que a reação da menina nos diz sobre a importância da representatividade feminina em áreas como Ciência, Tecnologia, Engenharia e Matemática?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991535AB-6C69-3CD2-9F01-5219287419E8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50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A42369-8F71-B799-8BC9-60EEF241C826}"/>
              </a:ext>
            </a:extLst>
          </p:cNvPr>
          <p:cNvSpPr txBox="1"/>
          <p:nvPr/>
        </p:nvSpPr>
        <p:spPr>
          <a:xfrm>
            <a:off x="1255525" y="1287296"/>
            <a:ext cx="9680947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“1920: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gain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vote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United States 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“1941-45: WWII </a:t>
            </a:r>
            <a:r>
              <a:rPr lang="pt-BR" sz="2800" b="1" dirty="0" err="1">
                <a:effectLst/>
                <a:latin typeface="+mj-lt"/>
              </a:rPr>
              <a:t>creat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“1963: The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pass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stipulated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should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equal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158737F-BF39-6F12-8D7A-BB939C29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43290"/>
              </p:ext>
            </p:extLst>
          </p:nvPr>
        </p:nvGraphicFramePr>
        <p:xfrm>
          <a:off x="913745" y="4234974"/>
          <a:ext cx="10364505" cy="208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6207">
                  <a:extLst>
                    <a:ext uri="{9D8B030D-6E8A-4147-A177-3AD203B41FA5}">
                      <a16:colId xmlns:a16="http://schemas.microsoft.com/office/drawing/2014/main" val="3003544257"/>
                    </a:ext>
                  </a:extLst>
                </a:gridCol>
                <a:gridCol w="2766350">
                  <a:extLst>
                    <a:ext uri="{9D8B030D-6E8A-4147-A177-3AD203B41FA5}">
                      <a16:colId xmlns:a16="http://schemas.microsoft.com/office/drawing/2014/main" val="2326850999"/>
                    </a:ext>
                  </a:extLst>
                </a:gridCol>
                <a:gridCol w="4101948">
                  <a:extLst>
                    <a:ext uri="{9D8B030D-6E8A-4147-A177-3AD203B41FA5}">
                      <a16:colId xmlns:a16="http://schemas.microsoft.com/office/drawing/2014/main" val="2880609816"/>
                    </a:ext>
                  </a:extLst>
                </a:gridCol>
              </a:tblGrid>
              <a:tr h="450803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BR" sz="2800" dirty="0" err="1"/>
                        <a:t>t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BR" sz="2800" dirty="0" err="1"/>
                        <a:t>d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/</a:t>
                      </a:r>
                      <a:r>
                        <a:rPr lang="pt-PT" sz="2800" dirty="0"/>
                        <a:t>i</a:t>
                      </a:r>
                      <a:r>
                        <a:rPr lang="pt-BR" sz="2800" dirty="0" err="1"/>
                        <a:t>d</a:t>
                      </a:r>
                      <a:r>
                        <a:rPr lang="pt-BR" sz="2800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12318"/>
                  </a:ext>
                </a:extLst>
              </a:tr>
              <a:tr h="1564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/>
                        <a:t>passed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worked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watched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helped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developed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err="1"/>
                        <a:t>gained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used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called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followed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received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/>
                        <a:t>created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stipulated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completed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needed</a:t>
                      </a:r>
                      <a:r>
                        <a:rPr lang="pt-BR" sz="2800" dirty="0"/>
                        <a:t>, </a:t>
                      </a:r>
                      <a:r>
                        <a:rPr lang="pt-BR" sz="2800" dirty="0" err="1"/>
                        <a:t>conducted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81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essoa segurando um megafone verde">
            <a:extLst>
              <a:ext uri="{FF2B5EF4-FFF2-40B4-BE49-F238E27FC236}">
                <a16:creationId xmlns:a16="http://schemas.microsoft.com/office/drawing/2014/main" id="{7F6ABDB9-6DC3-B4E8-8733-766740A1C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-1321895"/>
            <a:ext cx="12218238" cy="81798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8"/>
            <a:ext cx="4248852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YOUTH REVOLUTION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8500684" y="5329639"/>
            <a:ext cx="3036024" cy="107721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RESULTS CANADA.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Ugandan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climate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activists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speak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up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celebrating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Black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history-makers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Ottawa: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Results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Canada, 23 fev.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resultscanada.ca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/ugandan-climateactivists-speak-up-celebrating-young-black-history-makers/.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1212166" y="2238935"/>
            <a:ext cx="382852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O que as três manchetes têm em comum?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592836" y="3459401"/>
            <a:ext cx="5067184" cy="1569660"/>
          </a:xfrm>
          <a:custGeom>
            <a:avLst/>
            <a:gdLst>
              <a:gd name="connsiteX0" fmla="*/ 0 w 5067184"/>
              <a:gd name="connsiteY0" fmla="*/ 0 h 1569660"/>
              <a:gd name="connsiteX1" fmla="*/ 411005 w 5067184"/>
              <a:gd name="connsiteY1" fmla="*/ 0 h 1569660"/>
              <a:gd name="connsiteX2" fmla="*/ 1075369 w 5067184"/>
              <a:gd name="connsiteY2" fmla="*/ 0 h 1569660"/>
              <a:gd name="connsiteX3" fmla="*/ 1689061 w 5067184"/>
              <a:gd name="connsiteY3" fmla="*/ 0 h 1569660"/>
              <a:gd name="connsiteX4" fmla="*/ 2100066 w 5067184"/>
              <a:gd name="connsiteY4" fmla="*/ 0 h 1569660"/>
              <a:gd name="connsiteX5" fmla="*/ 2612415 w 5067184"/>
              <a:gd name="connsiteY5" fmla="*/ 0 h 1569660"/>
              <a:gd name="connsiteX6" fmla="*/ 3276779 w 5067184"/>
              <a:gd name="connsiteY6" fmla="*/ 0 h 1569660"/>
              <a:gd name="connsiteX7" fmla="*/ 3839799 w 5067184"/>
              <a:gd name="connsiteY7" fmla="*/ 0 h 1569660"/>
              <a:gd name="connsiteX8" fmla="*/ 4453492 w 5067184"/>
              <a:gd name="connsiteY8" fmla="*/ 0 h 1569660"/>
              <a:gd name="connsiteX9" fmla="*/ 5067184 w 5067184"/>
              <a:gd name="connsiteY9" fmla="*/ 0 h 1569660"/>
              <a:gd name="connsiteX10" fmla="*/ 5067184 w 5067184"/>
              <a:gd name="connsiteY10" fmla="*/ 523220 h 1569660"/>
              <a:gd name="connsiteX11" fmla="*/ 5067184 w 5067184"/>
              <a:gd name="connsiteY11" fmla="*/ 1062137 h 1569660"/>
              <a:gd name="connsiteX12" fmla="*/ 5067184 w 5067184"/>
              <a:gd name="connsiteY12" fmla="*/ 1569660 h 1569660"/>
              <a:gd name="connsiteX13" fmla="*/ 4656179 w 5067184"/>
              <a:gd name="connsiteY13" fmla="*/ 1569660 h 1569660"/>
              <a:gd name="connsiteX14" fmla="*/ 4245174 w 5067184"/>
              <a:gd name="connsiteY14" fmla="*/ 1569660 h 1569660"/>
              <a:gd name="connsiteX15" fmla="*/ 3631482 w 5067184"/>
              <a:gd name="connsiteY15" fmla="*/ 1569660 h 1569660"/>
              <a:gd name="connsiteX16" fmla="*/ 3220477 w 5067184"/>
              <a:gd name="connsiteY16" fmla="*/ 1569660 h 1569660"/>
              <a:gd name="connsiteX17" fmla="*/ 2657456 w 5067184"/>
              <a:gd name="connsiteY17" fmla="*/ 1569660 h 1569660"/>
              <a:gd name="connsiteX18" fmla="*/ 2195780 w 5067184"/>
              <a:gd name="connsiteY18" fmla="*/ 1569660 h 1569660"/>
              <a:gd name="connsiteX19" fmla="*/ 1632759 w 5067184"/>
              <a:gd name="connsiteY19" fmla="*/ 1569660 h 1569660"/>
              <a:gd name="connsiteX20" fmla="*/ 1069739 w 5067184"/>
              <a:gd name="connsiteY20" fmla="*/ 1569660 h 1569660"/>
              <a:gd name="connsiteX21" fmla="*/ 506718 w 5067184"/>
              <a:gd name="connsiteY21" fmla="*/ 1569660 h 1569660"/>
              <a:gd name="connsiteX22" fmla="*/ 0 w 5067184"/>
              <a:gd name="connsiteY22" fmla="*/ 1569660 h 1569660"/>
              <a:gd name="connsiteX23" fmla="*/ 0 w 5067184"/>
              <a:gd name="connsiteY23" fmla="*/ 1062137 h 1569660"/>
              <a:gd name="connsiteX24" fmla="*/ 0 w 5067184"/>
              <a:gd name="connsiteY24" fmla="*/ 538917 h 1569660"/>
              <a:gd name="connsiteX25" fmla="*/ 0 w 5067184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67184" h="1569660" fill="none" extrusionOk="0">
                <a:moveTo>
                  <a:pt x="0" y="0"/>
                </a:moveTo>
                <a:cubicBezTo>
                  <a:pt x="182785" y="-25266"/>
                  <a:pt x="312478" y="32696"/>
                  <a:pt x="411005" y="0"/>
                </a:cubicBezTo>
                <a:cubicBezTo>
                  <a:pt x="509533" y="-32696"/>
                  <a:pt x="771379" y="70530"/>
                  <a:pt x="1075369" y="0"/>
                </a:cubicBezTo>
                <a:cubicBezTo>
                  <a:pt x="1379359" y="-70530"/>
                  <a:pt x="1439102" y="67162"/>
                  <a:pt x="1689061" y="0"/>
                </a:cubicBezTo>
                <a:cubicBezTo>
                  <a:pt x="1939020" y="-67162"/>
                  <a:pt x="1945319" y="33217"/>
                  <a:pt x="2100066" y="0"/>
                </a:cubicBezTo>
                <a:cubicBezTo>
                  <a:pt x="2254813" y="-33217"/>
                  <a:pt x="2465831" y="28856"/>
                  <a:pt x="2612415" y="0"/>
                </a:cubicBezTo>
                <a:cubicBezTo>
                  <a:pt x="2758999" y="-28856"/>
                  <a:pt x="2969870" y="52780"/>
                  <a:pt x="3276779" y="0"/>
                </a:cubicBezTo>
                <a:cubicBezTo>
                  <a:pt x="3583688" y="-52780"/>
                  <a:pt x="3627862" y="19924"/>
                  <a:pt x="3839799" y="0"/>
                </a:cubicBezTo>
                <a:cubicBezTo>
                  <a:pt x="4051736" y="-19924"/>
                  <a:pt x="4319369" y="19137"/>
                  <a:pt x="4453492" y="0"/>
                </a:cubicBezTo>
                <a:cubicBezTo>
                  <a:pt x="4587615" y="-19137"/>
                  <a:pt x="4869072" y="56278"/>
                  <a:pt x="5067184" y="0"/>
                </a:cubicBezTo>
                <a:cubicBezTo>
                  <a:pt x="5094182" y="165720"/>
                  <a:pt x="5062832" y="363267"/>
                  <a:pt x="5067184" y="523220"/>
                </a:cubicBezTo>
                <a:cubicBezTo>
                  <a:pt x="5071536" y="683173"/>
                  <a:pt x="5030163" y="897951"/>
                  <a:pt x="5067184" y="1062137"/>
                </a:cubicBezTo>
                <a:cubicBezTo>
                  <a:pt x="5104205" y="1226323"/>
                  <a:pt x="5050837" y="1388160"/>
                  <a:pt x="5067184" y="1569660"/>
                </a:cubicBezTo>
                <a:cubicBezTo>
                  <a:pt x="4973499" y="1617160"/>
                  <a:pt x="4834150" y="1551642"/>
                  <a:pt x="4656179" y="1569660"/>
                </a:cubicBezTo>
                <a:cubicBezTo>
                  <a:pt x="4478208" y="1587678"/>
                  <a:pt x="4327650" y="1551360"/>
                  <a:pt x="4245174" y="1569660"/>
                </a:cubicBezTo>
                <a:cubicBezTo>
                  <a:pt x="4162699" y="1587960"/>
                  <a:pt x="3903726" y="1502017"/>
                  <a:pt x="3631482" y="1569660"/>
                </a:cubicBezTo>
                <a:cubicBezTo>
                  <a:pt x="3359238" y="1637303"/>
                  <a:pt x="3413279" y="1523083"/>
                  <a:pt x="3220477" y="1569660"/>
                </a:cubicBezTo>
                <a:cubicBezTo>
                  <a:pt x="3027675" y="1616237"/>
                  <a:pt x="2914551" y="1535855"/>
                  <a:pt x="2657456" y="1569660"/>
                </a:cubicBezTo>
                <a:cubicBezTo>
                  <a:pt x="2400361" y="1603465"/>
                  <a:pt x="2337621" y="1515167"/>
                  <a:pt x="2195780" y="1569660"/>
                </a:cubicBezTo>
                <a:cubicBezTo>
                  <a:pt x="2053939" y="1624153"/>
                  <a:pt x="1756014" y="1511077"/>
                  <a:pt x="1632759" y="1569660"/>
                </a:cubicBezTo>
                <a:cubicBezTo>
                  <a:pt x="1509504" y="1628243"/>
                  <a:pt x="1236307" y="1537287"/>
                  <a:pt x="1069739" y="1569660"/>
                </a:cubicBezTo>
                <a:cubicBezTo>
                  <a:pt x="903171" y="1602033"/>
                  <a:pt x="752957" y="1560441"/>
                  <a:pt x="506718" y="1569660"/>
                </a:cubicBezTo>
                <a:cubicBezTo>
                  <a:pt x="260479" y="1578879"/>
                  <a:pt x="150424" y="1538345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5067184" h="1569660" stroke="0" extrusionOk="0">
                <a:moveTo>
                  <a:pt x="0" y="0"/>
                </a:moveTo>
                <a:cubicBezTo>
                  <a:pt x="221948" y="-15955"/>
                  <a:pt x="388577" y="35480"/>
                  <a:pt x="512349" y="0"/>
                </a:cubicBezTo>
                <a:cubicBezTo>
                  <a:pt x="636121" y="-35480"/>
                  <a:pt x="771797" y="45976"/>
                  <a:pt x="923354" y="0"/>
                </a:cubicBezTo>
                <a:cubicBezTo>
                  <a:pt x="1074911" y="-45976"/>
                  <a:pt x="1268600" y="7232"/>
                  <a:pt x="1587718" y="0"/>
                </a:cubicBezTo>
                <a:cubicBezTo>
                  <a:pt x="1906836" y="-7232"/>
                  <a:pt x="1918457" y="53469"/>
                  <a:pt x="2100066" y="0"/>
                </a:cubicBezTo>
                <a:cubicBezTo>
                  <a:pt x="2281675" y="-53469"/>
                  <a:pt x="2359384" y="40556"/>
                  <a:pt x="2612415" y="0"/>
                </a:cubicBezTo>
                <a:cubicBezTo>
                  <a:pt x="2865446" y="-40556"/>
                  <a:pt x="3042953" y="21938"/>
                  <a:pt x="3276779" y="0"/>
                </a:cubicBezTo>
                <a:cubicBezTo>
                  <a:pt x="3510605" y="-21938"/>
                  <a:pt x="3553935" y="2803"/>
                  <a:pt x="3738456" y="0"/>
                </a:cubicBezTo>
                <a:cubicBezTo>
                  <a:pt x="3922977" y="-2803"/>
                  <a:pt x="4255163" y="47272"/>
                  <a:pt x="4402820" y="0"/>
                </a:cubicBezTo>
                <a:cubicBezTo>
                  <a:pt x="4550477" y="-47272"/>
                  <a:pt x="4833227" y="11770"/>
                  <a:pt x="5067184" y="0"/>
                </a:cubicBezTo>
                <a:cubicBezTo>
                  <a:pt x="5119073" y="166921"/>
                  <a:pt x="5039859" y="355699"/>
                  <a:pt x="5067184" y="523220"/>
                </a:cubicBezTo>
                <a:cubicBezTo>
                  <a:pt x="5094509" y="690741"/>
                  <a:pt x="5045725" y="917751"/>
                  <a:pt x="5067184" y="1046440"/>
                </a:cubicBezTo>
                <a:cubicBezTo>
                  <a:pt x="5088643" y="1175129"/>
                  <a:pt x="5031717" y="1419716"/>
                  <a:pt x="5067184" y="1569660"/>
                </a:cubicBezTo>
                <a:cubicBezTo>
                  <a:pt x="4960660" y="1593578"/>
                  <a:pt x="4789517" y="1537998"/>
                  <a:pt x="4656179" y="1569660"/>
                </a:cubicBezTo>
                <a:cubicBezTo>
                  <a:pt x="4522842" y="1601322"/>
                  <a:pt x="4264047" y="1536140"/>
                  <a:pt x="3991815" y="1569660"/>
                </a:cubicBezTo>
                <a:cubicBezTo>
                  <a:pt x="3719583" y="1603180"/>
                  <a:pt x="3652322" y="1521437"/>
                  <a:pt x="3530138" y="1569660"/>
                </a:cubicBezTo>
                <a:cubicBezTo>
                  <a:pt x="3407954" y="1617883"/>
                  <a:pt x="3223513" y="1554779"/>
                  <a:pt x="2967118" y="1569660"/>
                </a:cubicBezTo>
                <a:cubicBezTo>
                  <a:pt x="2710723" y="1584541"/>
                  <a:pt x="2591928" y="1514734"/>
                  <a:pt x="2302754" y="1569660"/>
                </a:cubicBezTo>
                <a:cubicBezTo>
                  <a:pt x="2013580" y="1624586"/>
                  <a:pt x="1863282" y="1529288"/>
                  <a:pt x="1739733" y="1569660"/>
                </a:cubicBezTo>
                <a:cubicBezTo>
                  <a:pt x="1616184" y="1610032"/>
                  <a:pt x="1450447" y="1552530"/>
                  <a:pt x="1328728" y="1569660"/>
                </a:cubicBezTo>
                <a:cubicBezTo>
                  <a:pt x="1207009" y="1586790"/>
                  <a:pt x="1012944" y="1531405"/>
                  <a:pt x="867051" y="1569660"/>
                </a:cubicBezTo>
                <a:cubicBezTo>
                  <a:pt x="721158" y="1607915"/>
                  <a:pt x="346422" y="1467640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If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not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now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, When?: 6 Youth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climate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activists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ask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Indians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latin typeface="+mj-lt"/>
              </a:rPr>
              <a:t>save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Earth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854078-158F-C8BB-CFB9-A2E3EFB20B5D}"/>
              </a:ext>
            </a:extLst>
          </p:cNvPr>
          <p:cNvSpPr txBox="1"/>
          <p:nvPr/>
        </p:nvSpPr>
        <p:spPr>
          <a:xfrm>
            <a:off x="586852" y="5329639"/>
            <a:ext cx="7885816" cy="1077218"/>
          </a:xfrm>
          <a:custGeom>
            <a:avLst/>
            <a:gdLst>
              <a:gd name="connsiteX0" fmla="*/ 0 w 7885816"/>
              <a:gd name="connsiteY0" fmla="*/ 0 h 1077218"/>
              <a:gd name="connsiteX1" fmla="*/ 642131 w 7885816"/>
              <a:gd name="connsiteY1" fmla="*/ 0 h 1077218"/>
              <a:gd name="connsiteX2" fmla="*/ 1363120 w 7885816"/>
              <a:gd name="connsiteY2" fmla="*/ 0 h 1077218"/>
              <a:gd name="connsiteX3" fmla="*/ 1768676 w 7885816"/>
              <a:gd name="connsiteY3" fmla="*/ 0 h 1077218"/>
              <a:gd name="connsiteX4" fmla="*/ 2410807 w 7885816"/>
              <a:gd name="connsiteY4" fmla="*/ 0 h 1077218"/>
              <a:gd name="connsiteX5" fmla="*/ 2816363 w 7885816"/>
              <a:gd name="connsiteY5" fmla="*/ 0 h 1077218"/>
              <a:gd name="connsiteX6" fmla="*/ 3379635 w 7885816"/>
              <a:gd name="connsiteY6" fmla="*/ 0 h 1077218"/>
              <a:gd name="connsiteX7" fmla="*/ 4021766 w 7885816"/>
              <a:gd name="connsiteY7" fmla="*/ 0 h 1077218"/>
              <a:gd name="connsiteX8" fmla="*/ 4348464 w 7885816"/>
              <a:gd name="connsiteY8" fmla="*/ 0 h 1077218"/>
              <a:gd name="connsiteX9" fmla="*/ 4675162 w 7885816"/>
              <a:gd name="connsiteY9" fmla="*/ 0 h 1077218"/>
              <a:gd name="connsiteX10" fmla="*/ 5396151 w 7885816"/>
              <a:gd name="connsiteY10" fmla="*/ 0 h 1077218"/>
              <a:gd name="connsiteX11" fmla="*/ 5959424 w 7885816"/>
              <a:gd name="connsiteY11" fmla="*/ 0 h 1077218"/>
              <a:gd name="connsiteX12" fmla="*/ 6286122 w 7885816"/>
              <a:gd name="connsiteY12" fmla="*/ 0 h 1077218"/>
              <a:gd name="connsiteX13" fmla="*/ 6849394 w 7885816"/>
              <a:gd name="connsiteY13" fmla="*/ 0 h 1077218"/>
              <a:gd name="connsiteX14" fmla="*/ 7885816 w 7885816"/>
              <a:gd name="connsiteY14" fmla="*/ 0 h 1077218"/>
              <a:gd name="connsiteX15" fmla="*/ 7885816 w 7885816"/>
              <a:gd name="connsiteY15" fmla="*/ 527837 h 1077218"/>
              <a:gd name="connsiteX16" fmla="*/ 7885816 w 7885816"/>
              <a:gd name="connsiteY16" fmla="*/ 1077218 h 1077218"/>
              <a:gd name="connsiteX17" fmla="*/ 7559118 w 7885816"/>
              <a:gd name="connsiteY17" fmla="*/ 1077218 h 1077218"/>
              <a:gd name="connsiteX18" fmla="*/ 6838129 w 7885816"/>
              <a:gd name="connsiteY18" fmla="*/ 1077218 h 1077218"/>
              <a:gd name="connsiteX19" fmla="*/ 6195998 w 7885816"/>
              <a:gd name="connsiteY19" fmla="*/ 1077218 h 1077218"/>
              <a:gd name="connsiteX20" fmla="*/ 5553868 w 7885816"/>
              <a:gd name="connsiteY20" fmla="*/ 1077218 h 1077218"/>
              <a:gd name="connsiteX21" fmla="*/ 4911737 w 7885816"/>
              <a:gd name="connsiteY21" fmla="*/ 1077218 h 1077218"/>
              <a:gd name="connsiteX22" fmla="*/ 4506181 w 7885816"/>
              <a:gd name="connsiteY22" fmla="*/ 1077218 h 1077218"/>
              <a:gd name="connsiteX23" fmla="*/ 3785192 w 7885816"/>
              <a:gd name="connsiteY23" fmla="*/ 1077218 h 1077218"/>
              <a:gd name="connsiteX24" fmla="*/ 3221919 w 7885816"/>
              <a:gd name="connsiteY24" fmla="*/ 1077218 h 1077218"/>
              <a:gd name="connsiteX25" fmla="*/ 2895221 w 7885816"/>
              <a:gd name="connsiteY25" fmla="*/ 1077218 h 1077218"/>
              <a:gd name="connsiteX26" fmla="*/ 2331948 w 7885816"/>
              <a:gd name="connsiteY26" fmla="*/ 1077218 h 1077218"/>
              <a:gd name="connsiteX27" fmla="*/ 1847534 w 7885816"/>
              <a:gd name="connsiteY27" fmla="*/ 1077218 h 1077218"/>
              <a:gd name="connsiteX28" fmla="*/ 1363120 w 7885816"/>
              <a:gd name="connsiteY28" fmla="*/ 1077218 h 1077218"/>
              <a:gd name="connsiteX29" fmla="*/ 878705 w 7885816"/>
              <a:gd name="connsiteY29" fmla="*/ 1077218 h 1077218"/>
              <a:gd name="connsiteX30" fmla="*/ 0 w 7885816"/>
              <a:gd name="connsiteY30" fmla="*/ 1077218 h 1077218"/>
              <a:gd name="connsiteX31" fmla="*/ 0 w 7885816"/>
              <a:gd name="connsiteY31" fmla="*/ 527837 h 1077218"/>
              <a:gd name="connsiteX32" fmla="*/ 0 w 7885816"/>
              <a:gd name="connsiteY32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85816" h="1077218" fill="none" extrusionOk="0">
                <a:moveTo>
                  <a:pt x="0" y="0"/>
                </a:moveTo>
                <a:cubicBezTo>
                  <a:pt x="129288" y="-15704"/>
                  <a:pt x="509993" y="55997"/>
                  <a:pt x="642131" y="0"/>
                </a:cubicBezTo>
                <a:cubicBezTo>
                  <a:pt x="774269" y="-55997"/>
                  <a:pt x="1042362" y="39606"/>
                  <a:pt x="1363120" y="0"/>
                </a:cubicBezTo>
                <a:cubicBezTo>
                  <a:pt x="1683878" y="-39606"/>
                  <a:pt x="1680701" y="14207"/>
                  <a:pt x="1768676" y="0"/>
                </a:cubicBezTo>
                <a:cubicBezTo>
                  <a:pt x="1856651" y="-14207"/>
                  <a:pt x="2142906" y="63846"/>
                  <a:pt x="2410807" y="0"/>
                </a:cubicBezTo>
                <a:cubicBezTo>
                  <a:pt x="2678708" y="-63846"/>
                  <a:pt x="2666972" y="21776"/>
                  <a:pt x="2816363" y="0"/>
                </a:cubicBezTo>
                <a:cubicBezTo>
                  <a:pt x="2965754" y="-21776"/>
                  <a:pt x="3136682" y="60181"/>
                  <a:pt x="3379635" y="0"/>
                </a:cubicBezTo>
                <a:cubicBezTo>
                  <a:pt x="3622588" y="-60181"/>
                  <a:pt x="3716443" y="52021"/>
                  <a:pt x="4021766" y="0"/>
                </a:cubicBezTo>
                <a:cubicBezTo>
                  <a:pt x="4327089" y="-52021"/>
                  <a:pt x="4258696" y="36674"/>
                  <a:pt x="4348464" y="0"/>
                </a:cubicBezTo>
                <a:cubicBezTo>
                  <a:pt x="4438232" y="-36674"/>
                  <a:pt x="4596754" y="31909"/>
                  <a:pt x="4675162" y="0"/>
                </a:cubicBezTo>
                <a:cubicBezTo>
                  <a:pt x="4753570" y="-31909"/>
                  <a:pt x="5196691" y="68702"/>
                  <a:pt x="5396151" y="0"/>
                </a:cubicBezTo>
                <a:cubicBezTo>
                  <a:pt x="5595611" y="-68702"/>
                  <a:pt x="5844912" y="42505"/>
                  <a:pt x="5959424" y="0"/>
                </a:cubicBezTo>
                <a:cubicBezTo>
                  <a:pt x="6073936" y="-42505"/>
                  <a:pt x="6206438" y="5482"/>
                  <a:pt x="6286122" y="0"/>
                </a:cubicBezTo>
                <a:cubicBezTo>
                  <a:pt x="6365806" y="-5482"/>
                  <a:pt x="6598129" y="21588"/>
                  <a:pt x="6849394" y="0"/>
                </a:cubicBezTo>
                <a:cubicBezTo>
                  <a:pt x="7100659" y="-21588"/>
                  <a:pt x="7380282" y="19219"/>
                  <a:pt x="7885816" y="0"/>
                </a:cubicBezTo>
                <a:cubicBezTo>
                  <a:pt x="7936519" y="229962"/>
                  <a:pt x="7848627" y="355077"/>
                  <a:pt x="7885816" y="527837"/>
                </a:cubicBezTo>
                <a:cubicBezTo>
                  <a:pt x="7923005" y="700597"/>
                  <a:pt x="7832928" y="803736"/>
                  <a:pt x="7885816" y="1077218"/>
                </a:cubicBezTo>
                <a:cubicBezTo>
                  <a:pt x="7781526" y="1080379"/>
                  <a:pt x="7714632" y="1072771"/>
                  <a:pt x="7559118" y="1077218"/>
                </a:cubicBezTo>
                <a:cubicBezTo>
                  <a:pt x="7403604" y="1081665"/>
                  <a:pt x="7055859" y="1059481"/>
                  <a:pt x="6838129" y="1077218"/>
                </a:cubicBezTo>
                <a:cubicBezTo>
                  <a:pt x="6620399" y="1094955"/>
                  <a:pt x="6509543" y="1074103"/>
                  <a:pt x="6195998" y="1077218"/>
                </a:cubicBezTo>
                <a:cubicBezTo>
                  <a:pt x="5882453" y="1080333"/>
                  <a:pt x="5704335" y="1026385"/>
                  <a:pt x="5553868" y="1077218"/>
                </a:cubicBezTo>
                <a:cubicBezTo>
                  <a:pt x="5403401" y="1128051"/>
                  <a:pt x="5107688" y="1050698"/>
                  <a:pt x="4911737" y="1077218"/>
                </a:cubicBezTo>
                <a:cubicBezTo>
                  <a:pt x="4715786" y="1103738"/>
                  <a:pt x="4697923" y="1039874"/>
                  <a:pt x="4506181" y="1077218"/>
                </a:cubicBezTo>
                <a:cubicBezTo>
                  <a:pt x="4314439" y="1114562"/>
                  <a:pt x="4119431" y="1053862"/>
                  <a:pt x="3785192" y="1077218"/>
                </a:cubicBezTo>
                <a:cubicBezTo>
                  <a:pt x="3450953" y="1100574"/>
                  <a:pt x="3380209" y="1072039"/>
                  <a:pt x="3221919" y="1077218"/>
                </a:cubicBezTo>
                <a:cubicBezTo>
                  <a:pt x="3063629" y="1082397"/>
                  <a:pt x="2974886" y="1053632"/>
                  <a:pt x="2895221" y="1077218"/>
                </a:cubicBezTo>
                <a:cubicBezTo>
                  <a:pt x="2815556" y="1100804"/>
                  <a:pt x="2560040" y="1034010"/>
                  <a:pt x="2331948" y="1077218"/>
                </a:cubicBezTo>
                <a:cubicBezTo>
                  <a:pt x="2103856" y="1120426"/>
                  <a:pt x="2037071" y="1027904"/>
                  <a:pt x="1847534" y="1077218"/>
                </a:cubicBezTo>
                <a:cubicBezTo>
                  <a:pt x="1657997" y="1126532"/>
                  <a:pt x="1547327" y="1041449"/>
                  <a:pt x="1363120" y="1077218"/>
                </a:cubicBezTo>
                <a:cubicBezTo>
                  <a:pt x="1178913" y="1112987"/>
                  <a:pt x="983897" y="1062537"/>
                  <a:pt x="878705" y="1077218"/>
                </a:cubicBezTo>
                <a:cubicBezTo>
                  <a:pt x="773514" y="1091899"/>
                  <a:pt x="404498" y="1057540"/>
                  <a:pt x="0" y="1077218"/>
                </a:cubicBezTo>
                <a:cubicBezTo>
                  <a:pt x="-8522" y="914237"/>
                  <a:pt x="52878" y="798690"/>
                  <a:pt x="0" y="527837"/>
                </a:cubicBezTo>
                <a:cubicBezTo>
                  <a:pt x="-52878" y="256984"/>
                  <a:pt x="12584" y="208002"/>
                  <a:pt x="0" y="0"/>
                </a:cubicBezTo>
                <a:close/>
              </a:path>
              <a:path w="7885816" h="1077218" stroke="0" extrusionOk="0">
                <a:moveTo>
                  <a:pt x="0" y="0"/>
                </a:moveTo>
                <a:cubicBezTo>
                  <a:pt x="228686" y="-8002"/>
                  <a:pt x="246792" y="48"/>
                  <a:pt x="484414" y="0"/>
                </a:cubicBezTo>
                <a:cubicBezTo>
                  <a:pt x="722036" y="-48"/>
                  <a:pt x="677866" y="38240"/>
                  <a:pt x="811113" y="0"/>
                </a:cubicBezTo>
                <a:cubicBezTo>
                  <a:pt x="944360" y="-38240"/>
                  <a:pt x="1366605" y="58645"/>
                  <a:pt x="1532101" y="0"/>
                </a:cubicBezTo>
                <a:cubicBezTo>
                  <a:pt x="1697597" y="-58645"/>
                  <a:pt x="1786695" y="52060"/>
                  <a:pt x="2016516" y="0"/>
                </a:cubicBezTo>
                <a:cubicBezTo>
                  <a:pt x="2246337" y="-52060"/>
                  <a:pt x="2290737" y="26752"/>
                  <a:pt x="2500930" y="0"/>
                </a:cubicBezTo>
                <a:cubicBezTo>
                  <a:pt x="2711123" y="-26752"/>
                  <a:pt x="3048916" y="22616"/>
                  <a:pt x="3221919" y="0"/>
                </a:cubicBezTo>
                <a:cubicBezTo>
                  <a:pt x="3394922" y="-22616"/>
                  <a:pt x="3442254" y="10857"/>
                  <a:pt x="3627475" y="0"/>
                </a:cubicBezTo>
                <a:cubicBezTo>
                  <a:pt x="3812696" y="-10857"/>
                  <a:pt x="3998478" y="75199"/>
                  <a:pt x="4348464" y="0"/>
                </a:cubicBezTo>
                <a:cubicBezTo>
                  <a:pt x="4698450" y="-75199"/>
                  <a:pt x="4731892" y="6454"/>
                  <a:pt x="5069453" y="0"/>
                </a:cubicBezTo>
                <a:cubicBezTo>
                  <a:pt x="5407014" y="-6454"/>
                  <a:pt x="5496034" y="20671"/>
                  <a:pt x="5632726" y="0"/>
                </a:cubicBezTo>
                <a:cubicBezTo>
                  <a:pt x="5769418" y="-20671"/>
                  <a:pt x="6042134" y="73327"/>
                  <a:pt x="6353715" y="0"/>
                </a:cubicBezTo>
                <a:cubicBezTo>
                  <a:pt x="6665296" y="-73327"/>
                  <a:pt x="6646962" y="55577"/>
                  <a:pt x="6838129" y="0"/>
                </a:cubicBezTo>
                <a:cubicBezTo>
                  <a:pt x="7029296" y="-55577"/>
                  <a:pt x="7205811" y="46183"/>
                  <a:pt x="7322543" y="0"/>
                </a:cubicBezTo>
                <a:cubicBezTo>
                  <a:pt x="7439275" y="-46183"/>
                  <a:pt x="7681061" y="13098"/>
                  <a:pt x="7885816" y="0"/>
                </a:cubicBezTo>
                <a:cubicBezTo>
                  <a:pt x="7926746" y="121783"/>
                  <a:pt x="7825650" y="321001"/>
                  <a:pt x="7885816" y="527837"/>
                </a:cubicBezTo>
                <a:cubicBezTo>
                  <a:pt x="7945982" y="734673"/>
                  <a:pt x="7866908" y="948996"/>
                  <a:pt x="7885816" y="1077218"/>
                </a:cubicBezTo>
                <a:cubicBezTo>
                  <a:pt x="7696812" y="1108770"/>
                  <a:pt x="7407924" y="1075542"/>
                  <a:pt x="7243685" y="1077218"/>
                </a:cubicBezTo>
                <a:cubicBezTo>
                  <a:pt x="7079446" y="1078894"/>
                  <a:pt x="6794760" y="1050377"/>
                  <a:pt x="6680413" y="1077218"/>
                </a:cubicBezTo>
                <a:cubicBezTo>
                  <a:pt x="6566066" y="1104059"/>
                  <a:pt x="6441682" y="1041388"/>
                  <a:pt x="6353715" y="1077218"/>
                </a:cubicBezTo>
                <a:cubicBezTo>
                  <a:pt x="6265748" y="1113048"/>
                  <a:pt x="6067960" y="1075814"/>
                  <a:pt x="5948158" y="1077218"/>
                </a:cubicBezTo>
                <a:cubicBezTo>
                  <a:pt x="5828356" y="1078622"/>
                  <a:pt x="5548136" y="1046105"/>
                  <a:pt x="5227169" y="1077218"/>
                </a:cubicBezTo>
                <a:cubicBezTo>
                  <a:pt x="4906202" y="1108331"/>
                  <a:pt x="4928405" y="1044612"/>
                  <a:pt x="4663897" y="1077218"/>
                </a:cubicBezTo>
                <a:cubicBezTo>
                  <a:pt x="4399389" y="1109824"/>
                  <a:pt x="4362739" y="1070925"/>
                  <a:pt x="4258341" y="1077218"/>
                </a:cubicBezTo>
                <a:cubicBezTo>
                  <a:pt x="4153943" y="1083511"/>
                  <a:pt x="3903665" y="1058307"/>
                  <a:pt x="3695068" y="1077218"/>
                </a:cubicBezTo>
                <a:cubicBezTo>
                  <a:pt x="3486471" y="1096129"/>
                  <a:pt x="3441336" y="1062600"/>
                  <a:pt x="3368370" y="1077218"/>
                </a:cubicBezTo>
                <a:cubicBezTo>
                  <a:pt x="3295404" y="1091836"/>
                  <a:pt x="3121733" y="1065655"/>
                  <a:pt x="3041672" y="1077218"/>
                </a:cubicBezTo>
                <a:cubicBezTo>
                  <a:pt x="2961611" y="1088781"/>
                  <a:pt x="2658077" y="1072556"/>
                  <a:pt x="2478399" y="1077218"/>
                </a:cubicBezTo>
                <a:cubicBezTo>
                  <a:pt x="2298721" y="1081880"/>
                  <a:pt x="2225914" y="1028761"/>
                  <a:pt x="2072843" y="1077218"/>
                </a:cubicBezTo>
                <a:cubicBezTo>
                  <a:pt x="1919772" y="1125675"/>
                  <a:pt x="1702900" y="1060935"/>
                  <a:pt x="1430712" y="1077218"/>
                </a:cubicBezTo>
                <a:cubicBezTo>
                  <a:pt x="1158524" y="1093501"/>
                  <a:pt x="1148833" y="1047109"/>
                  <a:pt x="1025156" y="1077218"/>
                </a:cubicBezTo>
                <a:cubicBezTo>
                  <a:pt x="901479" y="1107327"/>
                  <a:pt x="330958" y="970600"/>
                  <a:pt x="0" y="1077218"/>
                </a:cubicBezTo>
                <a:cubicBezTo>
                  <a:pt x="-30180" y="860302"/>
                  <a:pt x="47680" y="808406"/>
                  <a:pt x="0" y="570926"/>
                </a:cubicBezTo>
                <a:cubicBezTo>
                  <a:pt x="-47680" y="333446"/>
                  <a:pt x="5250" y="17044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Ugandan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climate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activists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speak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up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: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celebrating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young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Black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history-makers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B3ED7-CE9E-9A8F-6463-C696C5980D4F}"/>
              </a:ext>
            </a:extLst>
          </p:cNvPr>
          <p:cNvSpPr txBox="1"/>
          <p:nvPr/>
        </p:nvSpPr>
        <p:spPr>
          <a:xfrm>
            <a:off x="6768433" y="2176936"/>
            <a:ext cx="4830731" cy="1569660"/>
          </a:xfrm>
          <a:custGeom>
            <a:avLst/>
            <a:gdLst>
              <a:gd name="connsiteX0" fmla="*/ 0 w 4830731"/>
              <a:gd name="connsiteY0" fmla="*/ 0 h 1569660"/>
              <a:gd name="connsiteX1" fmla="*/ 391826 w 4830731"/>
              <a:gd name="connsiteY1" fmla="*/ 0 h 1569660"/>
              <a:gd name="connsiteX2" fmla="*/ 1025188 w 4830731"/>
              <a:gd name="connsiteY2" fmla="*/ 0 h 1569660"/>
              <a:gd name="connsiteX3" fmla="*/ 1610244 w 4830731"/>
              <a:gd name="connsiteY3" fmla="*/ 0 h 1569660"/>
              <a:gd name="connsiteX4" fmla="*/ 2002070 w 4830731"/>
              <a:gd name="connsiteY4" fmla="*/ 0 h 1569660"/>
              <a:gd name="connsiteX5" fmla="*/ 2490510 w 4830731"/>
              <a:gd name="connsiteY5" fmla="*/ 0 h 1569660"/>
              <a:gd name="connsiteX6" fmla="*/ 3123873 w 4830731"/>
              <a:gd name="connsiteY6" fmla="*/ 0 h 1569660"/>
              <a:gd name="connsiteX7" fmla="*/ 3660621 w 4830731"/>
              <a:gd name="connsiteY7" fmla="*/ 0 h 1569660"/>
              <a:gd name="connsiteX8" fmla="*/ 4245676 w 4830731"/>
              <a:gd name="connsiteY8" fmla="*/ 0 h 1569660"/>
              <a:gd name="connsiteX9" fmla="*/ 4830731 w 4830731"/>
              <a:gd name="connsiteY9" fmla="*/ 0 h 1569660"/>
              <a:gd name="connsiteX10" fmla="*/ 4830731 w 4830731"/>
              <a:gd name="connsiteY10" fmla="*/ 523220 h 1569660"/>
              <a:gd name="connsiteX11" fmla="*/ 4830731 w 4830731"/>
              <a:gd name="connsiteY11" fmla="*/ 1062137 h 1569660"/>
              <a:gd name="connsiteX12" fmla="*/ 4830731 w 4830731"/>
              <a:gd name="connsiteY12" fmla="*/ 1569660 h 1569660"/>
              <a:gd name="connsiteX13" fmla="*/ 4438905 w 4830731"/>
              <a:gd name="connsiteY13" fmla="*/ 1569660 h 1569660"/>
              <a:gd name="connsiteX14" fmla="*/ 4047079 w 4830731"/>
              <a:gd name="connsiteY14" fmla="*/ 1569660 h 1569660"/>
              <a:gd name="connsiteX15" fmla="*/ 3462024 w 4830731"/>
              <a:gd name="connsiteY15" fmla="*/ 1569660 h 1569660"/>
              <a:gd name="connsiteX16" fmla="*/ 3070198 w 4830731"/>
              <a:gd name="connsiteY16" fmla="*/ 1569660 h 1569660"/>
              <a:gd name="connsiteX17" fmla="*/ 2533450 w 4830731"/>
              <a:gd name="connsiteY17" fmla="*/ 1569660 h 1569660"/>
              <a:gd name="connsiteX18" fmla="*/ 2093317 w 4830731"/>
              <a:gd name="connsiteY18" fmla="*/ 1569660 h 1569660"/>
              <a:gd name="connsiteX19" fmla="*/ 1556569 w 4830731"/>
              <a:gd name="connsiteY19" fmla="*/ 1569660 h 1569660"/>
              <a:gd name="connsiteX20" fmla="*/ 1019821 w 4830731"/>
              <a:gd name="connsiteY20" fmla="*/ 1569660 h 1569660"/>
              <a:gd name="connsiteX21" fmla="*/ 483073 w 4830731"/>
              <a:gd name="connsiteY21" fmla="*/ 1569660 h 1569660"/>
              <a:gd name="connsiteX22" fmla="*/ 0 w 4830731"/>
              <a:gd name="connsiteY22" fmla="*/ 1569660 h 1569660"/>
              <a:gd name="connsiteX23" fmla="*/ 0 w 4830731"/>
              <a:gd name="connsiteY23" fmla="*/ 1062137 h 1569660"/>
              <a:gd name="connsiteX24" fmla="*/ 0 w 4830731"/>
              <a:gd name="connsiteY24" fmla="*/ 538917 h 1569660"/>
              <a:gd name="connsiteX25" fmla="*/ 0 w 4830731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0731" h="1569660" fill="none" extrusionOk="0">
                <a:moveTo>
                  <a:pt x="0" y="0"/>
                </a:moveTo>
                <a:cubicBezTo>
                  <a:pt x="158825" y="-4210"/>
                  <a:pt x="261133" y="6820"/>
                  <a:pt x="391826" y="0"/>
                </a:cubicBezTo>
                <a:cubicBezTo>
                  <a:pt x="522519" y="-6820"/>
                  <a:pt x="867489" y="56160"/>
                  <a:pt x="1025188" y="0"/>
                </a:cubicBezTo>
                <a:cubicBezTo>
                  <a:pt x="1182887" y="-56160"/>
                  <a:pt x="1374734" y="4371"/>
                  <a:pt x="1610244" y="0"/>
                </a:cubicBezTo>
                <a:cubicBezTo>
                  <a:pt x="1845754" y="-4371"/>
                  <a:pt x="1845108" y="36685"/>
                  <a:pt x="2002070" y="0"/>
                </a:cubicBezTo>
                <a:cubicBezTo>
                  <a:pt x="2159032" y="-36685"/>
                  <a:pt x="2258587" y="30228"/>
                  <a:pt x="2490510" y="0"/>
                </a:cubicBezTo>
                <a:cubicBezTo>
                  <a:pt x="2722433" y="-30228"/>
                  <a:pt x="2885404" y="75967"/>
                  <a:pt x="3123873" y="0"/>
                </a:cubicBezTo>
                <a:cubicBezTo>
                  <a:pt x="3362342" y="-75967"/>
                  <a:pt x="3534243" y="23944"/>
                  <a:pt x="3660621" y="0"/>
                </a:cubicBezTo>
                <a:cubicBezTo>
                  <a:pt x="3786999" y="-23944"/>
                  <a:pt x="4113263" y="33444"/>
                  <a:pt x="4245676" y="0"/>
                </a:cubicBezTo>
                <a:cubicBezTo>
                  <a:pt x="4378090" y="-33444"/>
                  <a:pt x="4638944" y="53348"/>
                  <a:pt x="4830731" y="0"/>
                </a:cubicBezTo>
                <a:cubicBezTo>
                  <a:pt x="4857729" y="165720"/>
                  <a:pt x="4826379" y="363267"/>
                  <a:pt x="4830731" y="523220"/>
                </a:cubicBezTo>
                <a:cubicBezTo>
                  <a:pt x="4835083" y="683173"/>
                  <a:pt x="4793710" y="897951"/>
                  <a:pt x="4830731" y="1062137"/>
                </a:cubicBezTo>
                <a:cubicBezTo>
                  <a:pt x="4867752" y="1226323"/>
                  <a:pt x="4814384" y="1388160"/>
                  <a:pt x="4830731" y="1569660"/>
                </a:cubicBezTo>
                <a:cubicBezTo>
                  <a:pt x="4654993" y="1587677"/>
                  <a:pt x="4563553" y="1540726"/>
                  <a:pt x="4438905" y="1569660"/>
                </a:cubicBezTo>
                <a:cubicBezTo>
                  <a:pt x="4314257" y="1598594"/>
                  <a:pt x="4127107" y="1540185"/>
                  <a:pt x="4047079" y="1569660"/>
                </a:cubicBezTo>
                <a:cubicBezTo>
                  <a:pt x="3967051" y="1599135"/>
                  <a:pt x="3645809" y="1504505"/>
                  <a:pt x="3462024" y="1569660"/>
                </a:cubicBezTo>
                <a:cubicBezTo>
                  <a:pt x="3278240" y="1634815"/>
                  <a:pt x="3157448" y="1526060"/>
                  <a:pt x="3070198" y="1569660"/>
                </a:cubicBezTo>
                <a:cubicBezTo>
                  <a:pt x="2982948" y="1613260"/>
                  <a:pt x="2764901" y="1549315"/>
                  <a:pt x="2533450" y="1569660"/>
                </a:cubicBezTo>
                <a:cubicBezTo>
                  <a:pt x="2301999" y="1590005"/>
                  <a:pt x="2264161" y="1550270"/>
                  <a:pt x="2093317" y="1569660"/>
                </a:cubicBezTo>
                <a:cubicBezTo>
                  <a:pt x="1922473" y="1589050"/>
                  <a:pt x="1686599" y="1514057"/>
                  <a:pt x="1556569" y="1569660"/>
                </a:cubicBezTo>
                <a:cubicBezTo>
                  <a:pt x="1426539" y="1625263"/>
                  <a:pt x="1259358" y="1526349"/>
                  <a:pt x="1019821" y="1569660"/>
                </a:cubicBezTo>
                <a:cubicBezTo>
                  <a:pt x="780284" y="1612971"/>
                  <a:pt x="727975" y="1561304"/>
                  <a:pt x="483073" y="1569660"/>
                </a:cubicBezTo>
                <a:cubicBezTo>
                  <a:pt x="238171" y="1578016"/>
                  <a:pt x="122710" y="1545297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4830731" h="1569660" stroke="0" extrusionOk="0">
                <a:moveTo>
                  <a:pt x="0" y="0"/>
                </a:moveTo>
                <a:cubicBezTo>
                  <a:pt x="115284" y="-52010"/>
                  <a:pt x="276467" y="44260"/>
                  <a:pt x="488441" y="0"/>
                </a:cubicBezTo>
                <a:cubicBezTo>
                  <a:pt x="700415" y="-44260"/>
                  <a:pt x="694073" y="1318"/>
                  <a:pt x="880267" y="0"/>
                </a:cubicBezTo>
                <a:cubicBezTo>
                  <a:pt x="1066461" y="-1318"/>
                  <a:pt x="1385020" y="38763"/>
                  <a:pt x="1513629" y="0"/>
                </a:cubicBezTo>
                <a:cubicBezTo>
                  <a:pt x="1642238" y="-38763"/>
                  <a:pt x="1854110" y="22262"/>
                  <a:pt x="2002070" y="0"/>
                </a:cubicBezTo>
                <a:cubicBezTo>
                  <a:pt x="2150030" y="-22262"/>
                  <a:pt x="2288800" y="39241"/>
                  <a:pt x="2490510" y="0"/>
                </a:cubicBezTo>
                <a:cubicBezTo>
                  <a:pt x="2692220" y="-39241"/>
                  <a:pt x="2914782" y="50067"/>
                  <a:pt x="3123873" y="0"/>
                </a:cubicBezTo>
                <a:cubicBezTo>
                  <a:pt x="3332964" y="-50067"/>
                  <a:pt x="3474069" y="1776"/>
                  <a:pt x="3564006" y="0"/>
                </a:cubicBezTo>
                <a:cubicBezTo>
                  <a:pt x="3653943" y="-1776"/>
                  <a:pt x="3883053" y="36545"/>
                  <a:pt x="4197368" y="0"/>
                </a:cubicBezTo>
                <a:cubicBezTo>
                  <a:pt x="4511683" y="-36545"/>
                  <a:pt x="4621057" y="47651"/>
                  <a:pt x="4830731" y="0"/>
                </a:cubicBezTo>
                <a:cubicBezTo>
                  <a:pt x="4882620" y="166921"/>
                  <a:pt x="4803406" y="355699"/>
                  <a:pt x="4830731" y="523220"/>
                </a:cubicBezTo>
                <a:cubicBezTo>
                  <a:pt x="4858056" y="690741"/>
                  <a:pt x="4809272" y="917751"/>
                  <a:pt x="4830731" y="1046440"/>
                </a:cubicBezTo>
                <a:cubicBezTo>
                  <a:pt x="4852190" y="1175129"/>
                  <a:pt x="4795264" y="1419716"/>
                  <a:pt x="4830731" y="1569660"/>
                </a:cubicBezTo>
                <a:cubicBezTo>
                  <a:pt x="4655508" y="1586643"/>
                  <a:pt x="4546871" y="1528353"/>
                  <a:pt x="4438905" y="1569660"/>
                </a:cubicBezTo>
                <a:cubicBezTo>
                  <a:pt x="4330939" y="1610967"/>
                  <a:pt x="4101816" y="1539779"/>
                  <a:pt x="3805543" y="1569660"/>
                </a:cubicBezTo>
                <a:cubicBezTo>
                  <a:pt x="3509270" y="1599541"/>
                  <a:pt x="3558515" y="1563815"/>
                  <a:pt x="3365409" y="1569660"/>
                </a:cubicBezTo>
                <a:cubicBezTo>
                  <a:pt x="3172303" y="1575505"/>
                  <a:pt x="2969278" y="1566273"/>
                  <a:pt x="2828661" y="1569660"/>
                </a:cubicBezTo>
                <a:cubicBezTo>
                  <a:pt x="2688044" y="1573047"/>
                  <a:pt x="2424501" y="1563471"/>
                  <a:pt x="2195299" y="1569660"/>
                </a:cubicBezTo>
                <a:cubicBezTo>
                  <a:pt x="1966097" y="1575849"/>
                  <a:pt x="1791932" y="1535112"/>
                  <a:pt x="1658551" y="1569660"/>
                </a:cubicBezTo>
                <a:cubicBezTo>
                  <a:pt x="1525170" y="1604208"/>
                  <a:pt x="1414964" y="1560491"/>
                  <a:pt x="1266725" y="1569660"/>
                </a:cubicBezTo>
                <a:cubicBezTo>
                  <a:pt x="1118486" y="1578829"/>
                  <a:pt x="1044143" y="1546908"/>
                  <a:pt x="826592" y="1569660"/>
                </a:cubicBezTo>
                <a:cubicBezTo>
                  <a:pt x="609041" y="1592412"/>
                  <a:pt x="233058" y="1482631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Teen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Titans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: 13 Young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making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outsized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positive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impact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711514F-1D67-CD15-8164-C15F2471D1F6}"/>
              </a:ext>
            </a:extLst>
          </p:cNvPr>
          <p:cNvSpPr txBox="1">
            <a:spLocks/>
          </p:cNvSpPr>
          <p:nvPr/>
        </p:nvSpPr>
        <p:spPr>
          <a:xfrm>
            <a:off x="5760736" y="3954980"/>
            <a:ext cx="3036024" cy="108758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BEDI,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Rhea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not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now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,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when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?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6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youth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climate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activists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save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Earth. [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8 jun.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homegrown.co.in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homegrownexplore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lifestyle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/if-not-now-when-6-youth-climate-activists-ask-indians-to-save-earth.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71C6DD6-E583-C709-3DA5-A219745A3918}"/>
              </a:ext>
            </a:extLst>
          </p:cNvPr>
          <p:cNvSpPr txBox="1">
            <a:spLocks/>
          </p:cNvSpPr>
          <p:nvPr/>
        </p:nvSpPr>
        <p:spPr>
          <a:xfrm>
            <a:off x="9630137" y="481088"/>
            <a:ext cx="1969027" cy="166809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FOX,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MeiMei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titans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13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making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outsized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positive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impact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Forbes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[Jersey City], 5 nov.2023.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www.forbes.com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/sites/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meimeifox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/2023/11/05/teen-titans-13-young-peoplemaking-an-outsized-positive-impact/.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119E0E-5037-7C83-0FFC-53508DD18DA0}"/>
              </a:ext>
            </a:extLst>
          </p:cNvPr>
          <p:cNvGrpSpPr/>
          <p:nvPr/>
        </p:nvGrpSpPr>
        <p:grpSpPr>
          <a:xfrm>
            <a:off x="1320850" y="2613548"/>
            <a:ext cx="2927059" cy="2092725"/>
            <a:chOff x="667900" y="3626397"/>
            <a:chExt cx="2473984" cy="209272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5BAE353-A4B9-E2F0-CD96-1598E8E8D096}"/>
                </a:ext>
              </a:extLst>
            </p:cNvPr>
            <p:cNvSpPr txBox="1"/>
            <p:nvPr/>
          </p:nvSpPr>
          <p:spPr>
            <a:xfrm>
              <a:off x="839244" y="4087906"/>
              <a:ext cx="2302640" cy="1631216"/>
            </a:xfrm>
            <a:custGeom>
              <a:avLst/>
              <a:gdLst>
                <a:gd name="connsiteX0" fmla="*/ 0 w 2302640"/>
                <a:gd name="connsiteY0" fmla="*/ 0 h 1631216"/>
                <a:gd name="connsiteX1" fmla="*/ 2302640 w 2302640"/>
                <a:gd name="connsiteY1" fmla="*/ 0 h 1631216"/>
                <a:gd name="connsiteX2" fmla="*/ 2302640 w 2302640"/>
                <a:gd name="connsiteY2" fmla="*/ 1631216 h 1631216"/>
                <a:gd name="connsiteX3" fmla="*/ 0 w 2302640"/>
                <a:gd name="connsiteY3" fmla="*/ 1631216 h 1631216"/>
                <a:gd name="connsiteX4" fmla="*/ 0 w 230264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640" h="1631216" fill="none" extrusionOk="0">
                  <a:moveTo>
                    <a:pt x="0" y="0"/>
                  </a:moveTo>
                  <a:cubicBezTo>
                    <a:pt x="566268" y="-49533"/>
                    <a:pt x="1712550" y="-14809"/>
                    <a:pt x="2302640" y="0"/>
                  </a:cubicBezTo>
                  <a:cubicBezTo>
                    <a:pt x="2272467" y="683410"/>
                    <a:pt x="2432703" y="853905"/>
                    <a:pt x="2302640" y="1631216"/>
                  </a:cubicBezTo>
                  <a:cubicBezTo>
                    <a:pt x="1789196" y="1582985"/>
                    <a:pt x="1040411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302640" h="1631216" stroke="0" extrusionOk="0">
                  <a:moveTo>
                    <a:pt x="0" y="0"/>
                  </a:moveTo>
                  <a:cubicBezTo>
                    <a:pt x="283498" y="118645"/>
                    <a:pt x="1724022" y="116012"/>
                    <a:pt x="2302640" y="0"/>
                  </a:cubicBezTo>
                  <a:cubicBezTo>
                    <a:pt x="2270998" y="320625"/>
                    <a:pt x="2330456" y="1228454"/>
                    <a:pt x="2302640" y="1631216"/>
                  </a:cubicBezTo>
                  <a:cubicBezTo>
                    <a:pt x="2028613" y="1765816"/>
                    <a:pt x="285944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palavras e expressões por campo semântico pode ajudar você a ampliar e a fixar 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03DC8951-9B13-F735-D710-D57AC25F65D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0501EA-A7EB-3A02-B93D-FFA370C0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049209"/>
              </p:ext>
            </p:extLst>
          </p:nvPr>
        </p:nvGraphicFramePr>
        <p:xfrm>
          <a:off x="4195420" y="490074"/>
          <a:ext cx="7228794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78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119E0E-5037-7C83-0FFC-53508DD18DA0}"/>
              </a:ext>
            </a:extLst>
          </p:cNvPr>
          <p:cNvGrpSpPr/>
          <p:nvPr/>
        </p:nvGrpSpPr>
        <p:grpSpPr>
          <a:xfrm>
            <a:off x="1320850" y="2613548"/>
            <a:ext cx="2927059" cy="2092725"/>
            <a:chOff x="667900" y="3626397"/>
            <a:chExt cx="2473984" cy="209272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5BAE353-A4B9-E2F0-CD96-1598E8E8D096}"/>
                </a:ext>
              </a:extLst>
            </p:cNvPr>
            <p:cNvSpPr txBox="1"/>
            <p:nvPr/>
          </p:nvSpPr>
          <p:spPr>
            <a:xfrm>
              <a:off x="839244" y="4087906"/>
              <a:ext cx="2302640" cy="1631216"/>
            </a:xfrm>
            <a:custGeom>
              <a:avLst/>
              <a:gdLst>
                <a:gd name="connsiteX0" fmla="*/ 0 w 2302640"/>
                <a:gd name="connsiteY0" fmla="*/ 0 h 1631216"/>
                <a:gd name="connsiteX1" fmla="*/ 2302640 w 2302640"/>
                <a:gd name="connsiteY1" fmla="*/ 0 h 1631216"/>
                <a:gd name="connsiteX2" fmla="*/ 2302640 w 2302640"/>
                <a:gd name="connsiteY2" fmla="*/ 1631216 h 1631216"/>
                <a:gd name="connsiteX3" fmla="*/ 0 w 2302640"/>
                <a:gd name="connsiteY3" fmla="*/ 1631216 h 1631216"/>
                <a:gd name="connsiteX4" fmla="*/ 0 w 230264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640" h="1631216" fill="none" extrusionOk="0">
                  <a:moveTo>
                    <a:pt x="0" y="0"/>
                  </a:moveTo>
                  <a:cubicBezTo>
                    <a:pt x="566268" y="-49533"/>
                    <a:pt x="1712550" y="-14809"/>
                    <a:pt x="2302640" y="0"/>
                  </a:cubicBezTo>
                  <a:cubicBezTo>
                    <a:pt x="2272467" y="683410"/>
                    <a:pt x="2432703" y="853905"/>
                    <a:pt x="2302640" y="1631216"/>
                  </a:cubicBezTo>
                  <a:cubicBezTo>
                    <a:pt x="1789196" y="1582985"/>
                    <a:pt x="1040411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302640" h="1631216" stroke="0" extrusionOk="0">
                  <a:moveTo>
                    <a:pt x="0" y="0"/>
                  </a:moveTo>
                  <a:cubicBezTo>
                    <a:pt x="283498" y="118645"/>
                    <a:pt x="1724022" y="116012"/>
                    <a:pt x="2302640" y="0"/>
                  </a:cubicBezTo>
                  <a:cubicBezTo>
                    <a:pt x="2270998" y="320625"/>
                    <a:pt x="2330456" y="1228454"/>
                    <a:pt x="2302640" y="1631216"/>
                  </a:cubicBezTo>
                  <a:cubicBezTo>
                    <a:pt x="2028613" y="1765816"/>
                    <a:pt x="285944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palavras e expressões por campo semântico pode ajudar você a ampliar e a fixar 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03DC8951-9B13-F735-D710-D57AC25F65D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0501EA-A7EB-3A02-B93D-FFA370C0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467067"/>
              </p:ext>
            </p:extLst>
          </p:nvPr>
        </p:nvGraphicFramePr>
        <p:xfrm>
          <a:off x="4195420" y="490074"/>
          <a:ext cx="7228794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9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4680131" y="638324"/>
            <a:ext cx="6795546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Growing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up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Jabbie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loved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technology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Jakomba’s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teachers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told</a:t>
            </a:r>
            <a:r>
              <a:rPr lang="pt-BR" sz="2800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wanted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change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“When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16,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Jakomba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set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up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robotics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club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school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“He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decided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combine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love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for football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805796" y="1661732"/>
            <a:ext cx="3609579" cy="4644979"/>
            <a:chOff x="666816" y="3597911"/>
            <a:chExt cx="2549350" cy="464497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4154984"/>
            </a:xfrm>
            <a:custGeom>
              <a:avLst/>
              <a:gdLst>
                <a:gd name="connsiteX0" fmla="*/ 0 w 2299519"/>
                <a:gd name="connsiteY0" fmla="*/ 0 h 4154984"/>
                <a:gd name="connsiteX1" fmla="*/ 2299519 w 2299519"/>
                <a:gd name="connsiteY1" fmla="*/ 0 h 4154984"/>
                <a:gd name="connsiteX2" fmla="*/ 2299519 w 2299519"/>
                <a:gd name="connsiteY2" fmla="*/ 4154984 h 4154984"/>
                <a:gd name="connsiteX3" fmla="*/ 0 w 2299519"/>
                <a:gd name="connsiteY3" fmla="*/ 4154984 h 4154984"/>
                <a:gd name="connsiteX4" fmla="*/ 0 w 229951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4154984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387158" y="1861625"/>
                    <a:pt x="2226840" y="3274180"/>
                    <a:pt x="2299519" y="4154984"/>
                  </a:cubicBezTo>
                  <a:cubicBezTo>
                    <a:pt x="1624295" y="4106753"/>
                    <a:pt x="587916" y="4239439"/>
                    <a:pt x="0" y="4154984"/>
                  </a:cubicBezTo>
                  <a:cubicBezTo>
                    <a:pt x="-38581" y="3108600"/>
                    <a:pt x="63341" y="1697049"/>
                    <a:pt x="0" y="0"/>
                  </a:cubicBezTo>
                  <a:close/>
                </a:path>
                <a:path w="2299519" h="4154984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166637" y="1449667"/>
                    <a:pt x="2384470" y="3601430"/>
                    <a:pt x="2299519" y="4154984"/>
                  </a:cubicBezTo>
                  <a:cubicBezTo>
                    <a:pt x="1916407" y="4289584"/>
                    <a:pt x="283072" y="3997788"/>
                    <a:pt x="0" y="4154984"/>
                  </a:cubicBezTo>
                  <a:cubicBezTo>
                    <a:pt x="-20187" y="2357824"/>
                    <a:pt x="-152480" y="717194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Alguns</a:t>
              </a:r>
              <a:r>
                <a:rPr lang="en-US" sz="2400" dirty="0"/>
                <a:t> </a:t>
              </a:r>
              <a:r>
                <a:rPr lang="en-US" sz="2400" dirty="0" err="1"/>
                <a:t>exemplos</a:t>
              </a:r>
              <a:r>
                <a:rPr lang="en-US" sz="2400" dirty="0"/>
                <a:t> de</a:t>
              </a:r>
            </a:p>
            <a:p>
              <a:r>
                <a:rPr lang="en-US" sz="2400" dirty="0" err="1"/>
                <a:t>expressões</a:t>
              </a:r>
              <a:r>
                <a:rPr lang="en-US" sz="2400" dirty="0"/>
                <a:t> de tempo</a:t>
              </a:r>
            </a:p>
            <a:p>
              <a:r>
                <a:rPr lang="en-US" sz="2400" dirty="0" err="1"/>
                <a:t>utilizadas</a:t>
              </a:r>
              <a:r>
                <a:rPr lang="en-US" sz="2400" dirty="0"/>
                <a:t> no </a:t>
              </a:r>
              <a:r>
                <a:rPr lang="en-US" sz="2400" i="1" dirty="0"/>
                <a:t>simple</a:t>
              </a:r>
            </a:p>
            <a:p>
              <a:r>
                <a:rPr lang="en-US" sz="2400" i="1" dirty="0"/>
                <a:t>past: 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growing up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when she was 16 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in 2024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yesterday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last week/month/year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when I was a child</a:t>
              </a:r>
            </a:p>
            <a:p>
              <a:pPr marL="342900" indent="-342900">
                <a:buFont typeface="Wingdings" pitchFamily="2" charset="2"/>
                <a:buChar char="§"/>
              </a:pPr>
              <a:r>
                <a:rPr lang="en-US" sz="2400" i="1" dirty="0"/>
                <a:t>two days ago.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15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86B5C4-C426-4416-F00C-B8BA46F67FCC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ou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didn’t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verbo principal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E7D309-558E-B5EF-C34D-F2B8B23EB23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6: SIMPLE PAST </a:t>
            </a:r>
          </a:p>
          <a:p>
            <a:r>
              <a:rPr lang="pt-BR" sz="4000" b="1" dirty="0"/>
              <a:t>(IRREGULAR VERBS)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8F77AF-876B-C4D3-634F-AF66286481A6}"/>
              </a:ext>
            </a:extLst>
          </p:cNvPr>
          <p:cNvSpPr/>
          <p:nvPr/>
        </p:nvSpPr>
        <p:spPr>
          <a:xfrm>
            <a:off x="581891" y="3300163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5D2AF09-0422-3504-DD72-AF60A3D096F6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300163"/>
          <a:ext cx="11265287" cy="26757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45295">
                  <a:extLst>
                    <a:ext uri="{9D8B030D-6E8A-4147-A177-3AD203B41FA5}">
                      <a16:colId xmlns:a16="http://schemas.microsoft.com/office/drawing/2014/main" val="3665355272"/>
                    </a:ext>
                  </a:extLst>
                </a:gridCol>
                <a:gridCol w="1401914">
                  <a:extLst>
                    <a:ext uri="{9D8B030D-6E8A-4147-A177-3AD203B41FA5}">
                      <a16:colId xmlns:a16="http://schemas.microsoft.com/office/drawing/2014/main" val="2283548323"/>
                    </a:ext>
                  </a:extLst>
                </a:gridCol>
                <a:gridCol w="2022089">
                  <a:extLst>
                    <a:ext uri="{9D8B030D-6E8A-4147-A177-3AD203B41FA5}">
                      <a16:colId xmlns:a16="http://schemas.microsoft.com/office/drawing/2014/main" val="2382745101"/>
                    </a:ext>
                  </a:extLst>
                </a:gridCol>
                <a:gridCol w="2243858">
                  <a:extLst>
                    <a:ext uri="{9D8B030D-6E8A-4147-A177-3AD203B41FA5}">
                      <a16:colId xmlns:a16="http://schemas.microsoft.com/office/drawing/2014/main" val="2505525171"/>
                    </a:ext>
                  </a:extLst>
                </a:gridCol>
                <a:gridCol w="1358390">
                  <a:extLst>
                    <a:ext uri="{9D8B030D-6E8A-4147-A177-3AD203B41FA5}">
                      <a16:colId xmlns:a16="http://schemas.microsoft.com/office/drawing/2014/main" val="2738270567"/>
                    </a:ext>
                  </a:extLst>
                </a:gridCol>
                <a:gridCol w="1993741">
                  <a:extLst>
                    <a:ext uri="{9D8B030D-6E8A-4147-A177-3AD203B41FA5}">
                      <a16:colId xmlns:a16="http://schemas.microsoft.com/office/drawing/2014/main" val="224241472"/>
                    </a:ext>
                  </a:extLst>
                </a:gridCol>
              </a:tblGrid>
              <a:tr h="366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afirmativa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70870"/>
                  </a:ext>
                </a:extLst>
              </a:tr>
              <a:tr h="181969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I/You/He/She/It</a:t>
                      </a:r>
                      <a:endParaRPr lang="pt-BR" sz="2400" b="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We/You/They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became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influential</a:t>
                      </a:r>
                      <a:r>
                        <a:rPr lang="pt-BR" sz="2400" dirty="0">
                          <a:effectLst/>
                        </a:rPr>
                        <a:t> in 2015.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</a:t>
                      </a:r>
                      <a:endParaRPr lang="pt-BR" sz="24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didn’t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become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influential in 2015.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89336"/>
                  </a:ext>
                </a:extLst>
              </a:tr>
              <a:tr h="48295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didn’t</a:t>
                      </a:r>
                      <a:r>
                        <a:rPr lang="pt-BR" sz="2400" b="1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dirty="0">
                          <a:effectLst/>
                          <a:highlight>
                            <a:srgbClr val="FFF2CC"/>
                          </a:highlight>
                        </a:rPr>
                        <a:t>= </a:t>
                      </a:r>
                      <a:r>
                        <a:rPr lang="pt-BR" sz="2400" dirty="0" err="1">
                          <a:effectLst/>
                          <a:highlight>
                            <a:srgbClr val="FFF2CC"/>
                          </a:highlight>
                        </a:rPr>
                        <a:t>did</a:t>
                      </a:r>
                      <a:r>
                        <a:rPr lang="pt-BR" sz="2400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dirty="0" err="1">
                          <a:effectLst/>
                          <a:highlight>
                            <a:srgbClr val="FFF2CC"/>
                          </a:highlight>
                        </a:rPr>
                        <a:t>not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15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okeh">
            <a:extLst>
              <a:ext uri="{FF2B5EF4-FFF2-40B4-BE49-F238E27FC236}">
                <a16:creationId xmlns:a16="http://schemas.microsoft.com/office/drawing/2014/main" id="{AF635EE0-76C1-A508-86DA-958E5A155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91" y="-96982"/>
            <a:ext cx="12274346" cy="786981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1504627" y="1097405"/>
            <a:ext cx="5176728" cy="2708278"/>
            <a:chOff x="667900" y="3626397"/>
            <a:chExt cx="3348611" cy="270827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177267" cy="2246769"/>
            </a:xfrm>
            <a:custGeom>
              <a:avLst/>
              <a:gdLst>
                <a:gd name="connsiteX0" fmla="*/ 0 w 3177267"/>
                <a:gd name="connsiteY0" fmla="*/ 0 h 2246769"/>
                <a:gd name="connsiteX1" fmla="*/ 3177267 w 3177267"/>
                <a:gd name="connsiteY1" fmla="*/ 0 h 2246769"/>
                <a:gd name="connsiteX2" fmla="*/ 3177267 w 3177267"/>
                <a:gd name="connsiteY2" fmla="*/ 2246769 h 2246769"/>
                <a:gd name="connsiteX3" fmla="*/ 0 w 3177267"/>
                <a:gd name="connsiteY3" fmla="*/ 2246769 h 2246769"/>
                <a:gd name="connsiteX4" fmla="*/ 0 w 317726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267" h="2246769" fill="none" extrusionOk="0">
                  <a:moveTo>
                    <a:pt x="0" y="0"/>
                  </a:moveTo>
                  <a:cubicBezTo>
                    <a:pt x="691957" y="-49533"/>
                    <a:pt x="1713902" y="-14809"/>
                    <a:pt x="3177267" y="0"/>
                  </a:cubicBezTo>
                  <a:cubicBezTo>
                    <a:pt x="3264906" y="709360"/>
                    <a:pt x="3104588" y="1654734"/>
                    <a:pt x="3177267" y="2246769"/>
                  </a:cubicBezTo>
                  <a:cubicBezTo>
                    <a:pt x="2608365" y="2198538"/>
                    <a:pt x="528840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177267" h="2246769" stroke="0" extrusionOk="0">
                  <a:moveTo>
                    <a:pt x="0" y="0"/>
                  </a:moveTo>
                  <a:cubicBezTo>
                    <a:pt x="759566" y="118645"/>
                    <a:pt x="2392049" y="116012"/>
                    <a:pt x="3177267" y="0"/>
                  </a:cubicBezTo>
                  <a:cubicBezTo>
                    <a:pt x="3044385" y="629768"/>
                    <a:pt x="3262218" y="1685603"/>
                    <a:pt x="3177267" y="2246769"/>
                  </a:cubicBezTo>
                  <a:cubicBezTo>
                    <a:pt x="2288278" y="2381369"/>
                    <a:pt x="1222946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cartuns, é fundamental prestar atenção tanto aos elementos verbais quanto aos não verbais. No cartum apresentado, o fato de o estudante receber um trabalho com a nota </a:t>
              </a:r>
              <a:r>
                <a:rPr lang="pt-BR" sz="2000" b="1" i="1" dirty="0" err="1"/>
                <a:t>F</a:t>
              </a:r>
              <a:r>
                <a:rPr lang="pt-BR" sz="2000" dirty="0"/>
                <a:t> (que significa </a:t>
              </a:r>
              <a:r>
                <a:rPr lang="pt-BR" sz="2000" b="1" i="1" dirty="0" err="1"/>
                <a:t>fail</a:t>
              </a:r>
              <a:r>
                <a:rPr lang="pt-BR" sz="2000" dirty="0"/>
                <a:t> em inglês) e sua expressão facial já sugerem que o desempenho foi insatisfatório.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489012" y="3982341"/>
            <a:ext cx="5281189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CARTER, Jon. [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This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read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like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one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percent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inspiration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ninetynine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percent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artificial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intelligence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31 jan. 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=cs598907. Acesso em: 2 set.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255B93-8139-A21E-7D6E-6541BD0A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948" y="-96982"/>
            <a:ext cx="5218851" cy="57516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77517" y="5131810"/>
            <a:ext cx="1193222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alternativa que melhor descreve a situação retratada no cartum.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professor elogia o uso de inteligência artificial pelo estudante, indicando que o trabalho está quase perfeito.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professor reconhece que a inteligência artificial é vista como mais importante do que o esforço individual.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cartum critica a falta de originalidade do estudante, sugerindo que ele usou majoritariamente inteligência artificial em vez de esforço pessoal para realizar o trabalho.</a:t>
            </a:r>
          </a:p>
        </p:txBody>
      </p:sp>
    </p:spTree>
    <p:extLst>
      <p:ext uri="{BB962C8B-B14F-4D97-AF65-F5344CB8AC3E}">
        <p14:creationId xmlns:p14="http://schemas.microsoft.com/office/powerpoint/2010/main" val="209293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86B5C4-C426-4416-F00C-B8BA46F67FCC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simple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past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did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sujeito e o verbo principal é usado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E7D309-558E-B5EF-C34D-F2B8B23EB23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6: SIMPLE PAST </a:t>
            </a:r>
          </a:p>
          <a:p>
            <a:r>
              <a:rPr lang="pt-BR" sz="4000" b="1" dirty="0"/>
              <a:t>(IRREGULAR VERBS)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8F77AF-876B-C4D3-634F-AF66286481A6}"/>
              </a:ext>
            </a:extLst>
          </p:cNvPr>
          <p:cNvSpPr/>
          <p:nvPr/>
        </p:nvSpPr>
        <p:spPr>
          <a:xfrm>
            <a:off x="581891" y="3300163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EE24AD-40E6-8677-92D7-3300E4FA10BF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3300161"/>
          <a:ext cx="11265287" cy="26720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18310">
                  <a:extLst>
                    <a:ext uri="{9D8B030D-6E8A-4147-A177-3AD203B41FA5}">
                      <a16:colId xmlns:a16="http://schemas.microsoft.com/office/drawing/2014/main" val="3133790373"/>
                    </a:ext>
                  </a:extLst>
                </a:gridCol>
                <a:gridCol w="2254827">
                  <a:extLst>
                    <a:ext uri="{9D8B030D-6E8A-4147-A177-3AD203B41FA5}">
                      <a16:colId xmlns:a16="http://schemas.microsoft.com/office/drawing/2014/main" val="3097803203"/>
                    </a:ext>
                  </a:extLst>
                </a:gridCol>
                <a:gridCol w="1340428">
                  <a:extLst>
                    <a:ext uri="{9D8B030D-6E8A-4147-A177-3AD203B41FA5}">
                      <a16:colId xmlns:a16="http://schemas.microsoft.com/office/drawing/2014/main" val="2416582557"/>
                    </a:ext>
                  </a:extLst>
                </a:gridCol>
                <a:gridCol w="2026227">
                  <a:extLst>
                    <a:ext uri="{9D8B030D-6E8A-4147-A177-3AD203B41FA5}">
                      <a16:colId xmlns:a16="http://schemas.microsoft.com/office/drawing/2014/main" val="413535141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1450726413"/>
                    </a:ext>
                  </a:extLst>
                </a:gridCol>
                <a:gridCol w="2192481">
                  <a:extLst>
                    <a:ext uri="{9D8B030D-6E8A-4147-A177-3AD203B41FA5}">
                      <a16:colId xmlns:a16="http://schemas.microsoft.com/office/drawing/2014/main" val="3041350644"/>
                    </a:ext>
                  </a:extLst>
                </a:gridCol>
                <a:gridCol w="1258841">
                  <a:extLst>
                    <a:ext uri="{9D8B030D-6E8A-4147-A177-3AD203B41FA5}">
                      <a16:colId xmlns:a16="http://schemas.microsoft.com/office/drawing/2014/main" val="1905813525"/>
                    </a:ext>
                  </a:extLst>
                </a:gridCol>
              </a:tblGrid>
              <a:tr h="365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interrogativa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32615"/>
                  </a:ext>
                </a:extLst>
              </a:tr>
              <a:tr h="115148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Did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become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influential</a:t>
                      </a:r>
                      <a:r>
                        <a:rPr lang="pt-BR" sz="2400" dirty="0">
                          <a:effectLst/>
                        </a:rPr>
                        <a:t> in 2018?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did.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202"/>
                  </a:ext>
                </a:extLst>
              </a:tr>
              <a:tr h="11514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</a:t>
                      </a:r>
                      <a:endParaRPr lang="pt-BR" sz="240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didn’t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56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2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8DFFB4DA-7400-6918-3391-82D34922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6" y="525351"/>
            <a:ext cx="2628034" cy="356786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04DD511-B079-E3DD-1A14-45701ACE973D}"/>
              </a:ext>
            </a:extLst>
          </p:cNvPr>
          <p:cNvSpPr txBox="1">
            <a:spLocks/>
          </p:cNvSpPr>
          <p:nvPr/>
        </p:nvSpPr>
        <p:spPr>
          <a:xfrm>
            <a:off x="3226578" y="6137940"/>
            <a:ext cx="848471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ABOUT me. [S. l.]: Marley Dias, c2024.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www.marleydias.com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about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20" name="Imagem 19" descr="Texto&#10;&#10;Descrição gerada automaticamente">
            <a:extLst>
              <a:ext uri="{FF2B5EF4-FFF2-40B4-BE49-F238E27FC236}">
                <a16:creationId xmlns:a16="http://schemas.microsoft.com/office/drawing/2014/main" id="{FB4EE835-B28C-74AE-D5E5-5AEB804EE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00" y="508960"/>
            <a:ext cx="7436011" cy="56289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C11D5A3-E922-1E17-DD03-3AA6A21366C0}"/>
              </a:ext>
            </a:extLst>
          </p:cNvPr>
          <p:cNvGrpSpPr/>
          <p:nvPr/>
        </p:nvGrpSpPr>
        <p:grpSpPr>
          <a:xfrm>
            <a:off x="266605" y="3429000"/>
            <a:ext cx="3785115" cy="3016054"/>
            <a:chOff x="667900" y="3626397"/>
            <a:chExt cx="3199223" cy="301605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FA38708-6ECB-AC8C-FD35-377346084C4D}"/>
                </a:ext>
              </a:extLst>
            </p:cNvPr>
            <p:cNvSpPr txBox="1"/>
            <p:nvPr/>
          </p:nvSpPr>
          <p:spPr>
            <a:xfrm>
              <a:off x="839244" y="4087906"/>
              <a:ext cx="3027879" cy="2554545"/>
            </a:xfrm>
            <a:custGeom>
              <a:avLst/>
              <a:gdLst>
                <a:gd name="connsiteX0" fmla="*/ 0 w 3027879"/>
                <a:gd name="connsiteY0" fmla="*/ 0 h 2554545"/>
                <a:gd name="connsiteX1" fmla="*/ 3027879 w 3027879"/>
                <a:gd name="connsiteY1" fmla="*/ 0 h 2554545"/>
                <a:gd name="connsiteX2" fmla="*/ 3027879 w 3027879"/>
                <a:gd name="connsiteY2" fmla="*/ 2554545 h 2554545"/>
                <a:gd name="connsiteX3" fmla="*/ 0 w 3027879"/>
                <a:gd name="connsiteY3" fmla="*/ 2554545 h 2554545"/>
                <a:gd name="connsiteX4" fmla="*/ 0 w 3027879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7879" h="2554545" fill="none" extrusionOk="0">
                  <a:moveTo>
                    <a:pt x="0" y="0"/>
                  </a:moveTo>
                  <a:cubicBezTo>
                    <a:pt x="517892" y="-49533"/>
                    <a:pt x="2273972" y="-14809"/>
                    <a:pt x="3027879" y="0"/>
                  </a:cubicBezTo>
                  <a:cubicBezTo>
                    <a:pt x="3115518" y="1036536"/>
                    <a:pt x="2955200" y="1402784"/>
                    <a:pt x="3027879" y="2554545"/>
                  </a:cubicBezTo>
                  <a:cubicBezTo>
                    <a:pt x="2446606" y="2506314"/>
                    <a:pt x="1394866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027879" h="2554545" stroke="0" extrusionOk="0">
                  <a:moveTo>
                    <a:pt x="0" y="0"/>
                  </a:moveTo>
                  <a:cubicBezTo>
                    <a:pt x="320194" y="118645"/>
                    <a:pt x="1565802" y="116012"/>
                    <a:pt x="3027879" y="0"/>
                  </a:cubicBezTo>
                  <a:cubicBezTo>
                    <a:pt x="2894997" y="1203191"/>
                    <a:pt x="3112830" y="1803708"/>
                    <a:pt x="3027879" y="2554545"/>
                  </a:cubicBezTo>
                  <a:cubicBezTo>
                    <a:pt x="1975934" y="2689145"/>
                    <a:pt x="1414256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que </a:t>
              </a:r>
              <a:r>
                <a:rPr lang="pt-BR" sz="2000" i="1" dirty="0"/>
                <a:t>hashtags</a:t>
              </a:r>
              <a:r>
                <a:rPr lang="pt-BR" sz="2000" dirty="0"/>
                <a:t> como </a:t>
              </a:r>
              <a:r>
                <a:rPr lang="pt-BR" sz="2000" i="1" dirty="0"/>
                <a:t>#1000BlackGirlBooks</a:t>
              </a:r>
              <a:r>
                <a:rPr lang="pt-BR" sz="2000" dirty="0"/>
                <a:t> são utilizadas nas mídias sociais para divulgação de ideias,  pessoas, produtos etc., porque seu uso facilita a localização de conteúdos sobre o assunto indicado em cada </a:t>
              </a:r>
              <a:r>
                <a:rPr lang="pt-BR" sz="2000" i="1" dirty="0"/>
                <a:t>hashtag</a:t>
              </a:r>
              <a:r>
                <a:rPr lang="pt-BR" sz="2000" dirty="0"/>
                <a:t>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F2B07006-C333-0939-4A01-F6FCF66B87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97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nes de ouvido azuis claros">
            <a:extLst>
              <a:ext uri="{FF2B5EF4-FFF2-40B4-BE49-F238E27FC236}">
                <a16:creationId xmlns:a16="http://schemas.microsoft.com/office/drawing/2014/main" id="{8F8A713B-84AC-6FDD-B4A2-53607BB8F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46" y="0"/>
            <a:ext cx="12216245" cy="68992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8"/>
            <a:ext cx="6985912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MUSIC AND DANCE TRANSFORMING LIVES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394749" y="2165763"/>
            <a:ext cx="356765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as citações apresentadas?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6531980" y="3935771"/>
            <a:ext cx="5067184" cy="1077218"/>
          </a:xfrm>
          <a:custGeom>
            <a:avLst/>
            <a:gdLst>
              <a:gd name="connsiteX0" fmla="*/ 0 w 5067184"/>
              <a:gd name="connsiteY0" fmla="*/ 0 h 1077218"/>
              <a:gd name="connsiteX1" fmla="*/ 664364 w 5067184"/>
              <a:gd name="connsiteY1" fmla="*/ 0 h 1077218"/>
              <a:gd name="connsiteX2" fmla="*/ 1278056 w 5067184"/>
              <a:gd name="connsiteY2" fmla="*/ 0 h 1077218"/>
              <a:gd name="connsiteX3" fmla="*/ 1841077 w 5067184"/>
              <a:gd name="connsiteY3" fmla="*/ 0 h 1077218"/>
              <a:gd name="connsiteX4" fmla="*/ 2404097 w 5067184"/>
              <a:gd name="connsiteY4" fmla="*/ 0 h 1077218"/>
              <a:gd name="connsiteX5" fmla="*/ 3068461 w 5067184"/>
              <a:gd name="connsiteY5" fmla="*/ 0 h 1077218"/>
              <a:gd name="connsiteX6" fmla="*/ 3682154 w 5067184"/>
              <a:gd name="connsiteY6" fmla="*/ 0 h 1077218"/>
              <a:gd name="connsiteX7" fmla="*/ 4093159 w 5067184"/>
              <a:gd name="connsiteY7" fmla="*/ 0 h 1077218"/>
              <a:gd name="connsiteX8" fmla="*/ 5067184 w 5067184"/>
              <a:gd name="connsiteY8" fmla="*/ 0 h 1077218"/>
              <a:gd name="connsiteX9" fmla="*/ 5067184 w 5067184"/>
              <a:gd name="connsiteY9" fmla="*/ 560153 h 1077218"/>
              <a:gd name="connsiteX10" fmla="*/ 5067184 w 5067184"/>
              <a:gd name="connsiteY10" fmla="*/ 1077218 h 1077218"/>
              <a:gd name="connsiteX11" fmla="*/ 4605507 w 5067184"/>
              <a:gd name="connsiteY11" fmla="*/ 1077218 h 1077218"/>
              <a:gd name="connsiteX12" fmla="*/ 3941143 w 5067184"/>
              <a:gd name="connsiteY12" fmla="*/ 1077218 h 1077218"/>
              <a:gd name="connsiteX13" fmla="*/ 3428795 w 5067184"/>
              <a:gd name="connsiteY13" fmla="*/ 1077218 h 1077218"/>
              <a:gd name="connsiteX14" fmla="*/ 2764430 w 5067184"/>
              <a:gd name="connsiteY14" fmla="*/ 1077218 h 1077218"/>
              <a:gd name="connsiteX15" fmla="*/ 2302754 w 5067184"/>
              <a:gd name="connsiteY15" fmla="*/ 1077218 h 1077218"/>
              <a:gd name="connsiteX16" fmla="*/ 1891749 w 5067184"/>
              <a:gd name="connsiteY16" fmla="*/ 1077218 h 1077218"/>
              <a:gd name="connsiteX17" fmla="*/ 1480744 w 5067184"/>
              <a:gd name="connsiteY17" fmla="*/ 1077218 h 1077218"/>
              <a:gd name="connsiteX18" fmla="*/ 867051 w 5067184"/>
              <a:gd name="connsiteY18" fmla="*/ 1077218 h 1077218"/>
              <a:gd name="connsiteX19" fmla="*/ 0 w 5067184"/>
              <a:gd name="connsiteY19" fmla="*/ 1077218 h 1077218"/>
              <a:gd name="connsiteX20" fmla="*/ 0 w 5067184"/>
              <a:gd name="connsiteY20" fmla="*/ 538609 h 1077218"/>
              <a:gd name="connsiteX21" fmla="*/ 0 w 5067184"/>
              <a:gd name="connsiteY2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67184" h="1077218" fill="none" extrusionOk="0">
                <a:moveTo>
                  <a:pt x="0" y="0"/>
                </a:moveTo>
                <a:cubicBezTo>
                  <a:pt x="299046" y="-54840"/>
                  <a:pt x="481699" y="22330"/>
                  <a:pt x="664364" y="0"/>
                </a:cubicBezTo>
                <a:cubicBezTo>
                  <a:pt x="847029" y="-22330"/>
                  <a:pt x="1141930" y="13777"/>
                  <a:pt x="1278056" y="0"/>
                </a:cubicBezTo>
                <a:cubicBezTo>
                  <a:pt x="1414182" y="-13777"/>
                  <a:pt x="1681081" y="8551"/>
                  <a:pt x="1841077" y="0"/>
                </a:cubicBezTo>
                <a:cubicBezTo>
                  <a:pt x="2001073" y="-8551"/>
                  <a:pt x="2210900" y="24637"/>
                  <a:pt x="2404097" y="0"/>
                </a:cubicBezTo>
                <a:cubicBezTo>
                  <a:pt x="2597294" y="-24637"/>
                  <a:pt x="2764471" y="70530"/>
                  <a:pt x="3068461" y="0"/>
                </a:cubicBezTo>
                <a:cubicBezTo>
                  <a:pt x="3372451" y="-70530"/>
                  <a:pt x="3431484" y="65597"/>
                  <a:pt x="3682154" y="0"/>
                </a:cubicBezTo>
                <a:cubicBezTo>
                  <a:pt x="3932824" y="-65597"/>
                  <a:pt x="3938412" y="33217"/>
                  <a:pt x="4093159" y="0"/>
                </a:cubicBezTo>
                <a:cubicBezTo>
                  <a:pt x="4247906" y="-33217"/>
                  <a:pt x="4595828" y="45820"/>
                  <a:pt x="5067184" y="0"/>
                </a:cubicBezTo>
                <a:cubicBezTo>
                  <a:pt x="5130119" y="235436"/>
                  <a:pt x="5033639" y="367956"/>
                  <a:pt x="5067184" y="560153"/>
                </a:cubicBezTo>
                <a:cubicBezTo>
                  <a:pt x="5100729" y="752350"/>
                  <a:pt x="5030821" y="874709"/>
                  <a:pt x="5067184" y="1077218"/>
                </a:cubicBezTo>
                <a:cubicBezTo>
                  <a:pt x="4945901" y="1082810"/>
                  <a:pt x="4826939" y="1049902"/>
                  <a:pt x="4605507" y="1077218"/>
                </a:cubicBezTo>
                <a:cubicBezTo>
                  <a:pt x="4384075" y="1104534"/>
                  <a:pt x="4118745" y="1034684"/>
                  <a:pt x="3941143" y="1077218"/>
                </a:cubicBezTo>
                <a:cubicBezTo>
                  <a:pt x="3763541" y="1119752"/>
                  <a:pt x="3638528" y="1073839"/>
                  <a:pt x="3428795" y="1077218"/>
                </a:cubicBezTo>
                <a:cubicBezTo>
                  <a:pt x="3219062" y="1080597"/>
                  <a:pt x="2979890" y="1010642"/>
                  <a:pt x="2764430" y="1077218"/>
                </a:cubicBezTo>
                <a:cubicBezTo>
                  <a:pt x="2548971" y="1143794"/>
                  <a:pt x="2490386" y="1039157"/>
                  <a:pt x="2302754" y="1077218"/>
                </a:cubicBezTo>
                <a:cubicBezTo>
                  <a:pt x="2115122" y="1115279"/>
                  <a:pt x="2069720" y="1059200"/>
                  <a:pt x="1891749" y="1077218"/>
                </a:cubicBezTo>
                <a:cubicBezTo>
                  <a:pt x="1713778" y="1095236"/>
                  <a:pt x="1563220" y="1058918"/>
                  <a:pt x="1480744" y="1077218"/>
                </a:cubicBezTo>
                <a:cubicBezTo>
                  <a:pt x="1398269" y="1095518"/>
                  <a:pt x="1141284" y="1009830"/>
                  <a:pt x="867051" y="1077218"/>
                </a:cubicBezTo>
                <a:cubicBezTo>
                  <a:pt x="592818" y="1144606"/>
                  <a:pt x="182994" y="1018640"/>
                  <a:pt x="0" y="1077218"/>
                </a:cubicBezTo>
                <a:cubicBezTo>
                  <a:pt x="-42117" y="880950"/>
                  <a:pt x="26410" y="705215"/>
                  <a:pt x="0" y="538609"/>
                </a:cubicBezTo>
                <a:cubicBezTo>
                  <a:pt x="-26410" y="372003"/>
                  <a:pt x="34455" y="138454"/>
                  <a:pt x="0" y="0"/>
                </a:cubicBezTo>
                <a:close/>
              </a:path>
              <a:path w="5067184" h="1077218" stroke="0" extrusionOk="0">
                <a:moveTo>
                  <a:pt x="0" y="0"/>
                </a:moveTo>
                <a:cubicBezTo>
                  <a:pt x="221948" y="-15955"/>
                  <a:pt x="388577" y="35480"/>
                  <a:pt x="512349" y="0"/>
                </a:cubicBezTo>
                <a:cubicBezTo>
                  <a:pt x="636121" y="-35480"/>
                  <a:pt x="771797" y="45976"/>
                  <a:pt x="923354" y="0"/>
                </a:cubicBezTo>
                <a:cubicBezTo>
                  <a:pt x="1074911" y="-45976"/>
                  <a:pt x="1268600" y="7232"/>
                  <a:pt x="1587718" y="0"/>
                </a:cubicBezTo>
                <a:cubicBezTo>
                  <a:pt x="1906836" y="-7232"/>
                  <a:pt x="1918457" y="53469"/>
                  <a:pt x="2100066" y="0"/>
                </a:cubicBezTo>
                <a:cubicBezTo>
                  <a:pt x="2281675" y="-53469"/>
                  <a:pt x="2359384" y="40556"/>
                  <a:pt x="2612415" y="0"/>
                </a:cubicBezTo>
                <a:cubicBezTo>
                  <a:pt x="2865446" y="-40556"/>
                  <a:pt x="3042953" y="21938"/>
                  <a:pt x="3276779" y="0"/>
                </a:cubicBezTo>
                <a:cubicBezTo>
                  <a:pt x="3510605" y="-21938"/>
                  <a:pt x="3553935" y="2803"/>
                  <a:pt x="3738456" y="0"/>
                </a:cubicBezTo>
                <a:cubicBezTo>
                  <a:pt x="3922977" y="-2803"/>
                  <a:pt x="4255163" y="47272"/>
                  <a:pt x="4402820" y="0"/>
                </a:cubicBezTo>
                <a:cubicBezTo>
                  <a:pt x="4550477" y="-47272"/>
                  <a:pt x="4833227" y="11770"/>
                  <a:pt x="5067184" y="0"/>
                </a:cubicBezTo>
                <a:cubicBezTo>
                  <a:pt x="5075866" y="128084"/>
                  <a:pt x="5024081" y="414034"/>
                  <a:pt x="5067184" y="538609"/>
                </a:cubicBezTo>
                <a:cubicBezTo>
                  <a:pt x="5110287" y="663184"/>
                  <a:pt x="5064618" y="843453"/>
                  <a:pt x="5067184" y="1077218"/>
                </a:cubicBezTo>
                <a:cubicBezTo>
                  <a:pt x="4838863" y="1095983"/>
                  <a:pt x="4591019" y="1070900"/>
                  <a:pt x="4453492" y="1077218"/>
                </a:cubicBezTo>
                <a:cubicBezTo>
                  <a:pt x="4315965" y="1083536"/>
                  <a:pt x="4104488" y="1046455"/>
                  <a:pt x="3789128" y="1077218"/>
                </a:cubicBezTo>
                <a:cubicBezTo>
                  <a:pt x="3473768" y="1107981"/>
                  <a:pt x="3403130" y="1044571"/>
                  <a:pt x="3124763" y="1077218"/>
                </a:cubicBezTo>
                <a:cubicBezTo>
                  <a:pt x="2846397" y="1109865"/>
                  <a:pt x="2781266" y="1028129"/>
                  <a:pt x="2663087" y="1077218"/>
                </a:cubicBezTo>
                <a:cubicBezTo>
                  <a:pt x="2544908" y="1126307"/>
                  <a:pt x="2363042" y="1069256"/>
                  <a:pt x="2100066" y="1077218"/>
                </a:cubicBezTo>
                <a:cubicBezTo>
                  <a:pt x="1837090" y="1085180"/>
                  <a:pt x="1724876" y="1022292"/>
                  <a:pt x="1435702" y="1077218"/>
                </a:cubicBezTo>
                <a:cubicBezTo>
                  <a:pt x="1146528" y="1132144"/>
                  <a:pt x="991555" y="1034907"/>
                  <a:pt x="872682" y="1077218"/>
                </a:cubicBezTo>
                <a:cubicBezTo>
                  <a:pt x="753809" y="1119529"/>
                  <a:pt x="243129" y="975342"/>
                  <a:pt x="0" y="1077218"/>
                </a:cubicBezTo>
                <a:cubicBezTo>
                  <a:pt x="-53501" y="971625"/>
                  <a:pt x="3225" y="811628"/>
                  <a:pt x="0" y="560153"/>
                </a:cubicBezTo>
                <a:cubicBezTo>
                  <a:pt x="-3225" y="308678"/>
                  <a:pt x="45739" y="16500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“Dance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express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not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impress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 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Unknown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854078-158F-C8BB-CFB9-A2E3EFB20B5D}"/>
              </a:ext>
            </a:extLst>
          </p:cNvPr>
          <p:cNvSpPr txBox="1"/>
          <p:nvPr/>
        </p:nvSpPr>
        <p:spPr>
          <a:xfrm>
            <a:off x="3713348" y="5202165"/>
            <a:ext cx="7885816" cy="1569660"/>
          </a:xfrm>
          <a:custGeom>
            <a:avLst/>
            <a:gdLst>
              <a:gd name="connsiteX0" fmla="*/ 0 w 7885816"/>
              <a:gd name="connsiteY0" fmla="*/ 0 h 1569660"/>
              <a:gd name="connsiteX1" fmla="*/ 720989 w 7885816"/>
              <a:gd name="connsiteY1" fmla="*/ 0 h 1569660"/>
              <a:gd name="connsiteX2" fmla="*/ 1126545 w 7885816"/>
              <a:gd name="connsiteY2" fmla="*/ 0 h 1569660"/>
              <a:gd name="connsiteX3" fmla="*/ 1689818 w 7885816"/>
              <a:gd name="connsiteY3" fmla="*/ 0 h 1569660"/>
              <a:gd name="connsiteX4" fmla="*/ 2331948 w 7885816"/>
              <a:gd name="connsiteY4" fmla="*/ 0 h 1569660"/>
              <a:gd name="connsiteX5" fmla="*/ 2658647 w 7885816"/>
              <a:gd name="connsiteY5" fmla="*/ 0 h 1569660"/>
              <a:gd name="connsiteX6" fmla="*/ 2985345 w 7885816"/>
              <a:gd name="connsiteY6" fmla="*/ 0 h 1569660"/>
              <a:gd name="connsiteX7" fmla="*/ 3706334 w 7885816"/>
              <a:gd name="connsiteY7" fmla="*/ 0 h 1569660"/>
              <a:gd name="connsiteX8" fmla="*/ 4269606 w 7885816"/>
              <a:gd name="connsiteY8" fmla="*/ 0 h 1569660"/>
              <a:gd name="connsiteX9" fmla="*/ 4596304 w 7885816"/>
              <a:gd name="connsiteY9" fmla="*/ 0 h 1569660"/>
              <a:gd name="connsiteX10" fmla="*/ 5159577 w 7885816"/>
              <a:gd name="connsiteY10" fmla="*/ 0 h 1569660"/>
              <a:gd name="connsiteX11" fmla="*/ 5880566 w 7885816"/>
              <a:gd name="connsiteY11" fmla="*/ 0 h 1569660"/>
              <a:gd name="connsiteX12" fmla="*/ 6364980 w 7885816"/>
              <a:gd name="connsiteY12" fmla="*/ 0 h 1569660"/>
              <a:gd name="connsiteX13" fmla="*/ 6849394 w 7885816"/>
              <a:gd name="connsiteY13" fmla="*/ 0 h 1569660"/>
              <a:gd name="connsiteX14" fmla="*/ 7885816 w 7885816"/>
              <a:gd name="connsiteY14" fmla="*/ 0 h 1569660"/>
              <a:gd name="connsiteX15" fmla="*/ 7885816 w 7885816"/>
              <a:gd name="connsiteY15" fmla="*/ 538917 h 1569660"/>
              <a:gd name="connsiteX16" fmla="*/ 7885816 w 7885816"/>
              <a:gd name="connsiteY16" fmla="*/ 1062137 h 1569660"/>
              <a:gd name="connsiteX17" fmla="*/ 7885816 w 7885816"/>
              <a:gd name="connsiteY17" fmla="*/ 1569660 h 1569660"/>
              <a:gd name="connsiteX18" fmla="*/ 7401402 w 7885816"/>
              <a:gd name="connsiteY18" fmla="*/ 1569660 h 1569660"/>
              <a:gd name="connsiteX19" fmla="*/ 6995845 w 7885816"/>
              <a:gd name="connsiteY19" fmla="*/ 1569660 h 1569660"/>
              <a:gd name="connsiteX20" fmla="*/ 6274856 w 7885816"/>
              <a:gd name="connsiteY20" fmla="*/ 1569660 h 1569660"/>
              <a:gd name="connsiteX21" fmla="*/ 5711584 w 7885816"/>
              <a:gd name="connsiteY21" fmla="*/ 1569660 h 1569660"/>
              <a:gd name="connsiteX22" fmla="*/ 5384886 w 7885816"/>
              <a:gd name="connsiteY22" fmla="*/ 1569660 h 1569660"/>
              <a:gd name="connsiteX23" fmla="*/ 4821613 w 7885816"/>
              <a:gd name="connsiteY23" fmla="*/ 1569660 h 1569660"/>
              <a:gd name="connsiteX24" fmla="*/ 4337199 w 7885816"/>
              <a:gd name="connsiteY24" fmla="*/ 1569660 h 1569660"/>
              <a:gd name="connsiteX25" fmla="*/ 3852784 w 7885816"/>
              <a:gd name="connsiteY25" fmla="*/ 1569660 h 1569660"/>
              <a:gd name="connsiteX26" fmla="*/ 3368370 w 7885816"/>
              <a:gd name="connsiteY26" fmla="*/ 1569660 h 1569660"/>
              <a:gd name="connsiteX27" fmla="*/ 2883956 w 7885816"/>
              <a:gd name="connsiteY27" fmla="*/ 1569660 h 1569660"/>
              <a:gd name="connsiteX28" fmla="*/ 2241825 w 7885816"/>
              <a:gd name="connsiteY28" fmla="*/ 1569660 h 1569660"/>
              <a:gd name="connsiteX29" fmla="*/ 1678552 w 7885816"/>
              <a:gd name="connsiteY29" fmla="*/ 1569660 h 1569660"/>
              <a:gd name="connsiteX30" fmla="*/ 1351854 w 7885816"/>
              <a:gd name="connsiteY30" fmla="*/ 1569660 h 1569660"/>
              <a:gd name="connsiteX31" fmla="*/ 867440 w 7885816"/>
              <a:gd name="connsiteY31" fmla="*/ 1569660 h 1569660"/>
              <a:gd name="connsiteX32" fmla="*/ 0 w 7885816"/>
              <a:gd name="connsiteY32" fmla="*/ 1569660 h 1569660"/>
              <a:gd name="connsiteX33" fmla="*/ 0 w 7885816"/>
              <a:gd name="connsiteY33" fmla="*/ 1077833 h 1569660"/>
              <a:gd name="connsiteX34" fmla="*/ 0 w 7885816"/>
              <a:gd name="connsiteY34" fmla="*/ 601703 h 1569660"/>
              <a:gd name="connsiteX35" fmla="*/ 0 w 7885816"/>
              <a:gd name="connsiteY3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5816" h="1569660" fill="none" extrusionOk="0">
                <a:moveTo>
                  <a:pt x="0" y="0"/>
                </a:moveTo>
                <a:cubicBezTo>
                  <a:pt x="161301" y="-56573"/>
                  <a:pt x="573240" y="19996"/>
                  <a:pt x="720989" y="0"/>
                </a:cubicBezTo>
                <a:cubicBezTo>
                  <a:pt x="868738" y="-19996"/>
                  <a:pt x="977154" y="21776"/>
                  <a:pt x="1126545" y="0"/>
                </a:cubicBezTo>
                <a:cubicBezTo>
                  <a:pt x="1275936" y="-21776"/>
                  <a:pt x="1440169" y="55780"/>
                  <a:pt x="1689818" y="0"/>
                </a:cubicBezTo>
                <a:cubicBezTo>
                  <a:pt x="1939467" y="-55780"/>
                  <a:pt x="2031341" y="53921"/>
                  <a:pt x="2331948" y="0"/>
                </a:cubicBezTo>
                <a:cubicBezTo>
                  <a:pt x="2632555" y="-53921"/>
                  <a:pt x="2562297" y="26552"/>
                  <a:pt x="2658647" y="0"/>
                </a:cubicBezTo>
                <a:cubicBezTo>
                  <a:pt x="2754997" y="-26552"/>
                  <a:pt x="2906937" y="31909"/>
                  <a:pt x="2985345" y="0"/>
                </a:cubicBezTo>
                <a:cubicBezTo>
                  <a:pt x="3063753" y="-31909"/>
                  <a:pt x="3506874" y="68702"/>
                  <a:pt x="3706334" y="0"/>
                </a:cubicBezTo>
                <a:cubicBezTo>
                  <a:pt x="3905794" y="-68702"/>
                  <a:pt x="3988783" y="44465"/>
                  <a:pt x="4269606" y="0"/>
                </a:cubicBezTo>
                <a:cubicBezTo>
                  <a:pt x="4550429" y="-44465"/>
                  <a:pt x="4516620" y="5482"/>
                  <a:pt x="4596304" y="0"/>
                </a:cubicBezTo>
                <a:cubicBezTo>
                  <a:pt x="4675988" y="-5482"/>
                  <a:pt x="4903402" y="15394"/>
                  <a:pt x="5159577" y="0"/>
                </a:cubicBezTo>
                <a:cubicBezTo>
                  <a:pt x="5415752" y="-15394"/>
                  <a:pt x="5707997" y="20426"/>
                  <a:pt x="5880566" y="0"/>
                </a:cubicBezTo>
                <a:cubicBezTo>
                  <a:pt x="6053135" y="-20426"/>
                  <a:pt x="6205632" y="36295"/>
                  <a:pt x="6364980" y="0"/>
                </a:cubicBezTo>
                <a:cubicBezTo>
                  <a:pt x="6524328" y="-36295"/>
                  <a:pt x="6700110" y="28612"/>
                  <a:pt x="6849394" y="0"/>
                </a:cubicBezTo>
                <a:cubicBezTo>
                  <a:pt x="6998678" y="-28612"/>
                  <a:pt x="7509349" y="116424"/>
                  <a:pt x="7885816" y="0"/>
                </a:cubicBezTo>
                <a:cubicBezTo>
                  <a:pt x="7904655" y="140982"/>
                  <a:pt x="7845404" y="395810"/>
                  <a:pt x="7885816" y="538917"/>
                </a:cubicBezTo>
                <a:cubicBezTo>
                  <a:pt x="7926228" y="682024"/>
                  <a:pt x="7828300" y="906486"/>
                  <a:pt x="7885816" y="1062137"/>
                </a:cubicBezTo>
                <a:cubicBezTo>
                  <a:pt x="7943332" y="1217788"/>
                  <a:pt x="7857682" y="1418481"/>
                  <a:pt x="7885816" y="1569660"/>
                </a:cubicBezTo>
                <a:cubicBezTo>
                  <a:pt x="7707473" y="1619257"/>
                  <a:pt x="7589784" y="1566737"/>
                  <a:pt x="7401402" y="1569660"/>
                </a:cubicBezTo>
                <a:cubicBezTo>
                  <a:pt x="7213020" y="1572583"/>
                  <a:pt x="7189350" y="1538744"/>
                  <a:pt x="6995845" y="1569660"/>
                </a:cubicBezTo>
                <a:cubicBezTo>
                  <a:pt x="6802340" y="1600576"/>
                  <a:pt x="6609095" y="1546304"/>
                  <a:pt x="6274856" y="1569660"/>
                </a:cubicBezTo>
                <a:cubicBezTo>
                  <a:pt x="5940617" y="1593016"/>
                  <a:pt x="5863014" y="1561956"/>
                  <a:pt x="5711584" y="1569660"/>
                </a:cubicBezTo>
                <a:cubicBezTo>
                  <a:pt x="5560154" y="1577364"/>
                  <a:pt x="5464551" y="1546074"/>
                  <a:pt x="5384886" y="1569660"/>
                </a:cubicBezTo>
                <a:cubicBezTo>
                  <a:pt x="5305221" y="1593246"/>
                  <a:pt x="5049705" y="1526452"/>
                  <a:pt x="4821613" y="1569660"/>
                </a:cubicBezTo>
                <a:cubicBezTo>
                  <a:pt x="4593521" y="1612868"/>
                  <a:pt x="4526736" y="1520346"/>
                  <a:pt x="4337199" y="1569660"/>
                </a:cubicBezTo>
                <a:cubicBezTo>
                  <a:pt x="4147662" y="1618974"/>
                  <a:pt x="4043651" y="1539478"/>
                  <a:pt x="3852784" y="1569660"/>
                </a:cubicBezTo>
                <a:cubicBezTo>
                  <a:pt x="3661918" y="1599842"/>
                  <a:pt x="3471727" y="1551593"/>
                  <a:pt x="3368370" y="1569660"/>
                </a:cubicBezTo>
                <a:cubicBezTo>
                  <a:pt x="3265013" y="1587727"/>
                  <a:pt x="2992846" y="1529338"/>
                  <a:pt x="2883956" y="1569660"/>
                </a:cubicBezTo>
                <a:cubicBezTo>
                  <a:pt x="2775066" y="1609982"/>
                  <a:pt x="2484357" y="1552504"/>
                  <a:pt x="2241825" y="1569660"/>
                </a:cubicBezTo>
                <a:cubicBezTo>
                  <a:pt x="1999293" y="1586816"/>
                  <a:pt x="1803438" y="1550730"/>
                  <a:pt x="1678552" y="1569660"/>
                </a:cubicBezTo>
                <a:cubicBezTo>
                  <a:pt x="1553666" y="1588590"/>
                  <a:pt x="1469490" y="1538962"/>
                  <a:pt x="1351854" y="1569660"/>
                </a:cubicBezTo>
                <a:cubicBezTo>
                  <a:pt x="1234218" y="1600358"/>
                  <a:pt x="984312" y="1552677"/>
                  <a:pt x="867440" y="1569660"/>
                </a:cubicBezTo>
                <a:cubicBezTo>
                  <a:pt x="750568" y="1586643"/>
                  <a:pt x="219447" y="1495018"/>
                  <a:pt x="0" y="1569660"/>
                </a:cubicBezTo>
                <a:cubicBezTo>
                  <a:pt x="-14194" y="1369601"/>
                  <a:pt x="16477" y="1206668"/>
                  <a:pt x="0" y="1077833"/>
                </a:cubicBezTo>
                <a:cubicBezTo>
                  <a:pt x="-16477" y="948998"/>
                  <a:pt x="23963" y="814821"/>
                  <a:pt x="0" y="601703"/>
                </a:cubicBezTo>
                <a:cubicBezTo>
                  <a:pt x="-23963" y="388585"/>
                  <a:pt x="63506" y="138258"/>
                  <a:pt x="0" y="0"/>
                </a:cubicBezTo>
                <a:close/>
              </a:path>
              <a:path w="7885816" h="1569660" stroke="0" extrusionOk="0">
                <a:moveTo>
                  <a:pt x="0" y="0"/>
                </a:moveTo>
                <a:cubicBezTo>
                  <a:pt x="228686" y="-8002"/>
                  <a:pt x="246792" y="48"/>
                  <a:pt x="484414" y="0"/>
                </a:cubicBezTo>
                <a:cubicBezTo>
                  <a:pt x="722036" y="-48"/>
                  <a:pt x="677866" y="38240"/>
                  <a:pt x="811113" y="0"/>
                </a:cubicBezTo>
                <a:cubicBezTo>
                  <a:pt x="944360" y="-38240"/>
                  <a:pt x="1366605" y="58645"/>
                  <a:pt x="1532101" y="0"/>
                </a:cubicBezTo>
                <a:cubicBezTo>
                  <a:pt x="1697597" y="-58645"/>
                  <a:pt x="1786695" y="52060"/>
                  <a:pt x="2016516" y="0"/>
                </a:cubicBezTo>
                <a:cubicBezTo>
                  <a:pt x="2246337" y="-52060"/>
                  <a:pt x="2290737" y="26752"/>
                  <a:pt x="2500930" y="0"/>
                </a:cubicBezTo>
                <a:cubicBezTo>
                  <a:pt x="2711123" y="-26752"/>
                  <a:pt x="3048916" y="22616"/>
                  <a:pt x="3221919" y="0"/>
                </a:cubicBezTo>
                <a:cubicBezTo>
                  <a:pt x="3394922" y="-22616"/>
                  <a:pt x="3442254" y="10857"/>
                  <a:pt x="3627475" y="0"/>
                </a:cubicBezTo>
                <a:cubicBezTo>
                  <a:pt x="3812696" y="-10857"/>
                  <a:pt x="3998478" y="75199"/>
                  <a:pt x="4348464" y="0"/>
                </a:cubicBezTo>
                <a:cubicBezTo>
                  <a:pt x="4698450" y="-75199"/>
                  <a:pt x="4731892" y="6454"/>
                  <a:pt x="5069453" y="0"/>
                </a:cubicBezTo>
                <a:cubicBezTo>
                  <a:pt x="5407014" y="-6454"/>
                  <a:pt x="5496034" y="20671"/>
                  <a:pt x="5632726" y="0"/>
                </a:cubicBezTo>
                <a:cubicBezTo>
                  <a:pt x="5769418" y="-20671"/>
                  <a:pt x="6042134" y="73327"/>
                  <a:pt x="6353715" y="0"/>
                </a:cubicBezTo>
                <a:cubicBezTo>
                  <a:pt x="6665296" y="-73327"/>
                  <a:pt x="6646962" y="55577"/>
                  <a:pt x="6838129" y="0"/>
                </a:cubicBezTo>
                <a:cubicBezTo>
                  <a:pt x="7029296" y="-55577"/>
                  <a:pt x="7205811" y="46183"/>
                  <a:pt x="7322543" y="0"/>
                </a:cubicBezTo>
                <a:cubicBezTo>
                  <a:pt x="7439275" y="-46183"/>
                  <a:pt x="7681061" y="13098"/>
                  <a:pt x="7885816" y="0"/>
                </a:cubicBezTo>
                <a:cubicBezTo>
                  <a:pt x="7915897" y="196884"/>
                  <a:pt x="7877972" y="392057"/>
                  <a:pt x="7885816" y="507523"/>
                </a:cubicBezTo>
                <a:cubicBezTo>
                  <a:pt x="7893660" y="622989"/>
                  <a:pt x="7863769" y="797755"/>
                  <a:pt x="7885816" y="1030743"/>
                </a:cubicBezTo>
                <a:cubicBezTo>
                  <a:pt x="7907863" y="1263731"/>
                  <a:pt x="7880789" y="1416079"/>
                  <a:pt x="7885816" y="1569660"/>
                </a:cubicBezTo>
                <a:cubicBezTo>
                  <a:pt x="7570153" y="1625255"/>
                  <a:pt x="7416218" y="1502475"/>
                  <a:pt x="7243685" y="1569660"/>
                </a:cubicBezTo>
                <a:cubicBezTo>
                  <a:pt x="7071152" y="1636845"/>
                  <a:pt x="7004954" y="1533830"/>
                  <a:pt x="6916987" y="1569660"/>
                </a:cubicBezTo>
                <a:cubicBezTo>
                  <a:pt x="6829020" y="1605490"/>
                  <a:pt x="6629130" y="1557886"/>
                  <a:pt x="6511431" y="1569660"/>
                </a:cubicBezTo>
                <a:cubicBezTo>
                  <a:pt x="6393732" y="1581434"/>
                  <a:pt x="6111409" y="1538547"/>
                  <a:pt x="5790442" y="1569660"/>
                </a:cubicBezTo>
                <a:cubicBezTo>
                  <a:pt x="5469475" y="1600773"/>
                  <a:pt x="5492096" y="1537790"/>
                  <a:pt x="5227169" y="1569660"/>
                </a:cubicBezTo>
                <a:cubicBezTo>
                  <a:pt x="4962242" y="1601530"/>
                  <a:pt x="4926011" y="1563367"/>
                  <a:pt x="4821613" y="1569660"/>
                </a:cubicBezTo>
                <a:cubicBezTo>
                  <a:pt x="4717215" y="1575953"/>
                  <a:pt x="4465548" y="1548857"/>
                  <a:pt x="4258341" y="1569660"/>
                </a:cubicBezTo>
                <a:cubicBezTo>
                  <a:pt x="4051134" y="1590463"/>
                  <a:pt x="4004609" y="1555042"/>
                  <a:pt x="3931643" y="1569660"/>
                </a:cubicBezTo>
                <a:cubicBezTo>
                  <a:pt x="3858677" y="1584278"/>
                  <a:pt x="3690428" y="1562922"/>
                  <a:pt x="3604944" y="1569660"/>
                </a:cubicBezTo>
                <a:cubicBezTo>
                  <a:pt x="3519460" y="1576398"/>
                  <a:pt x="3219489" y="1562050"/>
                  <a:pt x="3041672" y="1569660"/>
                </a:cubicBezTo>
                <a:cubicBezTo>
                  <a:pt x="2863855" y="1577270"/>
                  <a:pt x="2789187" y="1521203"/>
                  <a:pt x="2636116" y="1569660"/>
                </a:cubicBezTo>
                <a:cubicBezTo>
                  <a:pt x="2483045" y="1618117"/>
                  <a:pt x="2266173" y="1553377"/>
                  <a:pt x="1993985" y="1569660"/>
                </a:cubicBezTo>
                <a:cubicBezTo>
                  <a:pt x="1721797" y="1585943"/>
                  <a:pt x="1712106" y="1539551"/>
                  <a:pt x="1588429" y="1569660"/>
                </a:cubicBezTo>
                <a:cubicBezTo>
                  <a:pt x="1464752" y="1599769"/>
                  <a:pt x="1242020" y="1565644"/>
                  <a:pt x="946298" y="1569660"/>
                </a:cubicBezTo>
                <a:cubicBezTo>
                  <a:pt x="650576" y="1573676"/>
                  <a:pt x="709404" y="1535763"/>
                  <a:pt x="619600" y="1569660"/>
                </a:cubicBezTo>
                <a:cubicBezTo>
                  <a:pt x="529796" y="1603557"/>
                  <a:pt x="180630" y="1514831"/>
                  <a:pt x="0" y="1569660"/>
                </a:cubicBezTo>
                <a:cubicBezTo>
                  <a:pt x="-20118" y="1462238"/>
                  <a:pt x="15644" y="1235608"/>
                  <a:pt x="0" y="1077833"/>
                </a:cubicBezTo>
                <a:cubicBezTo>
                  <a:pt x="-15644" y="920058"/>
                  <a:pt x="21775" y="764280"/>
                  <a:pt x="0" y="523220"/>
                </a:cubicBezTo>
                <a:cubicBezTo>
                  <a:pt x="-21775" y="282160"/>
                  <a:pt x="23815" y="19901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“Music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biggest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tool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revolution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–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way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reach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out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youth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and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involve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them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 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Kailash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i="1" dirty="0" err="1">
                <a:solidFill>
                  <a:srgbClr val="222221"/>
                </a:solidFill>
                <a:effectLst/>
                <a:latin typeface="+mj-lt"/>
              </a:rPr>
              <a:t>Kher</a:t>
            </a:r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B3ED7-CE9E-9A8F-6463-C696C5980D4F}"/>
              </a:ext>
            </a:extLst>
          </p:cNvPr>
          <p:cNvSpPr txBox="1"/>
          <p:nvPr/>
        </p:nvSpPr>
        <p:spPr>
          <a:xfrm>
            <a:off x="6768433" y="2176936"/>
            <a:ext cx="4830731" cy="1569660"/>
          </a:xfrm>
          <a:custGeom>
            <a:avLst/>
            <a:gdLst>
              <a:gd name="connsiteX0" fmla="*/ 0 w 4830731"/>
              <a:gd name="connsiteY0" fmla="*/ 0 h 1569660"/>
              <a:gd name="connsiteX1" fmla="*/ 391826 w 4830731"/>
              <a:gd name="connsiteY1" fmla="*/ 0 h 1569660"/>
              <a:gd name="connsiteX2" fmla="*/ 1025188 w 4830731"/>
              <a:gd name="connsiteY2" fmla="*/ 0 h 1569660"/>
              <a:gd name="connsiteX3" fmla="*/ 1610244 w 4830731"/>
              <a:gd name="connsiteY3" fmla="*/ 0 h 1569660"/>
              <a:gd name="connsiteX4" fmla="*/ 2002070 w 4830731"/>
              <a:gd name="connsiteY4" fmla="*/ 0 h 1569660"/>
              <a:gd name="connsiteX5" fmla="*/ 2490510 w 4830731"/>
              <a:gd name="connsiteY5" fmla="*/ 0 h 1569660"/>
              <a:gd name="connsiteX6" fmla="*/ 3123873 w 4830731"/>
              <a:gd name="connsiteY6" fmla="*/ 0 h 1569660"/>
              <a:gd name="connsiteX7" fmla="*/ 3660621 w 4830731"/>
              <a:gd name="connsiteY7" fmla="*/ 0 h 1569660"/>
              <a:gd name="connsiteX8" fmla="*/ 4245676 w 4830731"/>
              <a:gd name="connsiteY8" fmla="*/ 0 h 1569660"/>
              <a:gd name="connsiteX9" fmla="*/ 4830731 w 4830731"/>
              <a:gd name="connsiteY9" fmla="*/ 0 h 1569660"/>
              <a:gd name="connsiteX10" fmla="*/ 4830731 w 4830731"/>
              <a:gd name="connsiteY10" fmla="*/ 523220 h 1569660"/>
              <a:gd name="connsiteX11" fmla="*/ 4830731 w 4830731"/>
              <a:gd name="connsiteY11" fmla="*/ 1062137 h 1569660"/>
              <a:gd name="connsiteX12" fmla="*/ 4830731 w 4830731"/>
              <a:gd name="connsiteY12" fmla="*/ 1569660 h 1569660"/>
              <a:gd name="connsiteX13" fmla="*/ 4438905 w 4830731"/>
              <a:gd name="connsiteY13" fmla="*/ 1569660 h 1569660"/>
              <a:gd name="connsiteX14" fmla="*/ 4047079 w 4830731"/>
              <a:gd name="connsiteY14" fmla="*/ 1569660 h 1569660"/>
              <a:gd name="connsiteX15" fmla="*/ 3462024 w 4830731"/>
              <a:gd name="connsiteY15" fmla="*/ 1569660 h 1569660"/>
              <a:gd name="connsiteX16" fmla="*/ 3070198 w 4830731"/>
              <a:gd name="connsiteY16" fmla="*/ 1569660 h 1569660"/>
              <a:gd name="connsiteX17" fmla="*/ 2533450 w 4830731"/>
              <a:gd name="connsiteY17" fmla="*/ 1569660 h 1569660"/>
              <a:gd name="connsiteX18" fmla="*/ 2093317 w 4830731"/>
              <a:gd name="connsiteY18" fmla="*/ 1569660 h 1569660"/>
              <a:gd name="connsiteX19" fmla="*/ 1556569 w 4830731"/>
              <a:gd name="connsiteY19" fmla="*/ 1569660 h 1569660"/>
              <a:gd name="connsiteX20" fmla="*/ 1019821 w 4830731"/>
              <a:gd name="connsiteY20" fmla="*/ 1569660 h 1569660"/>
              <a:gd name="connsiteX21" fmla="*/ 483073 w 4830731"/>
              <a:gd name="connsiteY21" fmla="*/ 1569660 h 1569660"/>
              <a:gd name="connsiteX22" fmla="*/ 0 w 4830731"/>
              <a:gd name="connsiteY22" fmla="*/ 1569660 h 1569660"/>
              <a:gd name="connsiteX23" fmla="*/ 0 w 4830731"/>
              <a:gd name="connsiteY23" fmla="*/ 1062137 h 1569660"/>
              <a:gd name="connsiteX24" fmla="*/ 0 w 4830731"/>
              <a:gd name="connsiteY24" fmla="*/ 538917 h 1569660"/>
              <a:gd name="connsiteX25" fmla="*/ 0 w 4830731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30731" h="1569660" fill="none" extrusionOk="0">
                <a:moveTo>
                  <a:pt x="0" y="0"/>
                </a:moveTo>
                <a:cubicBezTo>
                  <a:pt x="158825" y="-4210"/>
                  <a:pt x="261133" y="6820"/>
                  <a:pt x="391826" y="0"/>
                </a:cubicBezTo>
                <a:cubicBezTo>
                  <a:pt x="522519" y="-6820"/>
                  <a:pt x="867489" y="56160"/>
                  <a:pt x="1025188" y="0"/>
                </a:cubicBezTo>
                <a:cubicBezTo>
                  <a:pt x="1182887" y="-56160"/>
                  <a:pt x="1374734" y="4371"/>
                  <a:pt x="1610244" y="0"/>
                </a:cubicBezTo>
                <a:cubicBezTo>
                  <a:pt x="1845754" y="-4371"/>
                  <a:pt x="1845108" y="36685"/>
                  <a:pt x="2002070" y="0"/>
                </a:cubicBezTo>
                <a:cubicBezTo>
                  <a:pt x="2159032" y="-36685"/>
                  <a:pt x="2258587" y="30228"/>
                  <a:pt x="2490510" y="0"/>
                </a:cubicBezTo>
                <a:cubicBezTo>
                  <a:pt x="2722433" y="-30228"/>
                  <a:pt x="2885404" y="75967"/>
                  <a:pt x="3123873" y="0"/>
                </a:cubicBezTo>
                <a:cubicBezTo>
                  <a:pt x="3362342" y="-75967"/>
                  <a:pt x="3534243" y="23944"/>
                  <a:pt x="3660621" y="0"/>
                </a:cubicBezTo>
                <a:cubicBezTo>
                  <a:pt x="3786999" y="-23944"/>
                  <a:pt x="4113263" y="33444"/>
                  <a:pt x="4245676" y="0"/>
                </a:cubicBezTo>
                <a:cubicBezTo>
                  <a:pt x="4378090" y="-33444"/>
                  <a:pt x="4638944" y="53348"/>
                  <a:pt x="4830731" y="0"/>
                </a:cubicBezTo>
                <a:cubicBezTo>
                  <a:pt x="4857729" y="165720"/>
                  <a:pt x="4826379" y="363267"/>
                  <a:pt x="4830731" y="523220"/>
                </a:cubicBezTo>
                <a:cubicBezTo>
                  <a:pt x="4835083" y="683173"/>
                  <a:pt x="4793710" y="897951"/>
                  <a:pt x="4830731" y="1062137"/>
                </a:cubicBezTo>
                <a:cubicBezTo>
                  <a:pt x="4867752" y="1226323"/>
                  <a:pt x="4814384" y="1388160"/>
                  <a:pt x="4830731" y="1569660"/>
                </a:cubicBezTo>
                <a:cubicBezTo>
                  <a:pt x="4654993" y="1587677"/>
                  <a:pt x="4563553" y="1540726"/>
                  <a:pt x="4438905" y="1569660"/>
                </a:cubicBezTo>
                <a:cubicBezTo>
                  <a:pt x="4314257" y="1598594"/>
                  <a:pt x="4127107" y="1540185"/>
                  <a:pt x="4047079" y="1569660"/>
                </a:cubicBezTo>
                <a:cubicBezTo>
                  <a:pt x="3967051" y="1599135"/>
                  <a:pt x="3645809" y="1504505"/>
                  <a:pt x="3462024" y="1569660"/>
                </a:cubicBezTo>
                <a:cubicBezTo>
                  <a:pt x="3278240" y="1634815"/>
                  <a:pt x="3157448" y="1526060"/>
                  <a:pt x="3070198" y="1569660"/>
                </a:cubicBezTo>
                <a:cubicBezTo>
                  <a:pt x="2982948" y="1613260"/>
                  <a:pt x="2764901" y="1549315"/>
                  <a:pt x="2533450" y="1569660"/>
                </a:cubicBezTo>
                <a:cubicBezTo>
                  <a:pt x="2301999" y="1590005"/>
                  <a:pt x="2264161" y="1550270"/>
                  <a:pt x="2093317" y="1569660"/>
                </a:cubicBezTo>
                <a:cubicBezTo>
                  <a:pt x="1922473" y="1589050"/>
                  <a:pt x="1686599" y="1514057"/>
                  <a:pt x="1556569" y="1569660"/>
                </a:cubicBezTo>
                <a:cubicBezTo>
                  <a:pt x="1426539" y="1625263"/>
                  <a:pt x="1259358" y="1526349"/>
                  <a:pt x="1019821" y="1569660"/>
                </a:cubicBezTo>
                <a:cubicBezTo>
                  <a:pt x="780284" y="1612971"/>
                  <a:pt x="727975" y="1561304"/>
                  <a:pt x="483073" y="1569660"/>
                </a:cubicBezTo>
                <a:cubicBezTo>
                  <a:pt x="238171" y="1578016"/>
                  <a:pt x="122710" y="1545297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4830731" h="1569660" stroke="0" extrusionOk="0">
                <a:moveTo>
                  <a:pt x="0" y="0"/>
                </a:moveTo>
                <a:cubicBezTo>
                  <a:pt x="115284" y="-52010"/>
                  <a:pt x="276467" y="44260"/>
                  <a:pt x="488441" y="0"/>
                </a:cubicBezTo>
                <a:cubicBezTo>
                  <a:pt x="700415" y="-44260"/>
                  <a:pt x="694073" y="1318"/>
                  <a:pt x="880267" y="0"/>
                </a:cubicBezTo>
                <a:cubicBezTo>
                  <a:pt x="1066461" y="-1318"/>
                  <a:pt x="1385020" y="38763"/>
                  <a:pt x="1513629" y="0"/>
                </a:cubicBezTo>
                <a:cubicBezTo>
                  <a:pt x="1642238" y="-38763"/>
                  <a:pt x="1854110" y="22262"/>
                  <a:pt x="2002070" y="0"/>
                </a:cubicBezTo>
                <a:cubicBezTo>
                  <a:pt x="2150030" y="-22262"/>
                  <a:pt x="2288800" y="39241"/>
                  <a:pt x="2490510" y="0"/>
                </a:cubicBezTo>
                <a:cubicBezTo>
                  <a:pt x="2692220" y="-39241"/>
                  <a:pt x="2914782" y="50067"/>
                  <a:pt x="3123873" y="0"/>
                </a:cubicBezTo>
                <a:cubicBezTo>
                  <a:pt x="3332964" y="-50067"/>
                  <a:pt x="3474069" y="1776"/>
                  <a:pt x="3564006" y="0"/>
                </a:cubicBezTo>
                <a:cubicBezTo>
                  <a:pt x="3653943" y="-1776"/>
                  <a:pt x="3883053" y="36545"/>
                  <a:pt x="4197368" y="0"/>
                </a:cubicBezTo>
                <a:cubicBezTo>
                  <a:pt x="4511683" y="-36545"/>
                  <a:pt x="4621057" y="47651"/>
                  <a:pt x="4830731" y="0"/>
                </a:cubicBezTo>
                <a:cubicBezTo>
                  <a:pt x="4882620" y="166921"/>
                  <a:pt x="4803406" y="355699"/>
                  <a:pt x="4830731" y="523220"/>
                </a:cubicBezTo>
                <a:cubicBezTo>
                  <a:pt x="4858056" y="690741"/>
                  <a:pt x="4809272" y="917751"/>
                  <a:pt x="4830731" y="1046440"/>
                </a:cubicBezTo>
                <a:cubicBezTo>
                  <a:pt x="4852190" y="1175129"/>
                  <a:pt x="4795264" y="1419716"/>
                  <a:pt x="4830731" y="1569660"/>
                </a:cubicBezTo>
                <a:cubicBezTo>
                  <a:pt x="4655508" y="1586643"/>
                  <a:pt x="4546871" y="1528353"/>
                  <a:pt x="4438905" y="1569660"/>
                </a:cubicBezTo>
                <a:cubicBezTo>
                  <a:pt x="4330939" y="1610967"/>
                  <a:pt x="4101816" y="1539779"/>
                  <a:pt x="3805543" y="1569660"/>
                </a:cubicBezTo>
                <a:cubicBezTo>
                  <a:pt x="3509270" y="1599541"/>
                  <a:pt x="3558515" y="1563815"/>
                  <a:pt x="3365409" y="1569660"/>
                </a:cubicBezTo>
                <a:cubicBezTo>
                  <a:pt x="3172303" y="1575505"/>
                  <a:pt x="2969278" y="1566273"/>
                  <a:pt x="2828661" y="1569660"/>
                </a:cubicBezTo>
                <a:cubicBezTo>
                  <a:pt x="2688044" y="1573047"/>
                  <a:pt x="2424501" y="1563471"/>
                  <a:pt x="2195299" y="1569660"/>
                </a:cubicBezTo>
                <a:cubicBezTo>
                  <a:pt x="1966097" y="1575849"/>
                  <a:pt x="1791932" y="1535112"/>
                  <a:pt x="1658551" y="1569660"/>
                </a:cubicBezTo>
                <a:cubicBezTo>
                  <a:pt x="1525170" y="1604208"/>
                  <a:pt x="1414964" y="1560491"/>
                  <a:pt x="1266725" y="1569660"/>
                </a:cubicBezTo>
                <a:cubicBezTo>
                  <a:pt x="1118486" y="1578829"/>
                  <a:pt x="1044143" y="1546908"/>
                  <a:pt x="826592" y="1569660"/>
                </a:cubicBezTo>
                <a:cubicBezTo>
                  <a:pt x="609041" y="1592412"/>
                  <a:pt x="233058" y="1482631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“Music makes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come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together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</a:p>
          <a:p>
            <a:pPr algn="ctr"/>
            <a:r>
              <a:rPr lang="pt-BR" sz="3200" b="1" i="1" dirty="0">
                <a:solidFill>
                  <a:srgbClr val="222221"/>
                </a:solidFill>
                <a:effectLst/>
                <a:latin typeface="+mj-lt"/>
              </a:rPr>
              <a:t>(Madonna)</a:t>
            </a:r>
            <a:endParaRPr lang="pt-BR" sz="2800" i="1" dirty="0">
              <a:solidFill>
                <a:srgbClr val="22222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11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ixaDeTexto 4">
            <a:extLst>
              <a:ext uri="{FF2B5EF4-FFF2-40B4-BE49-F238E27FC236}">
                <a16:creationId xmlns:a16="http://schemas.microsoft.com/office/drawing/2014/main" id="{933E2581-5E85-B87F-5959-C928490D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587927"/>
              </p:ext>
            </p:extLst>
          </p:nvPr>
        </p:nvGraphicFramePr>
        <p:xfrm>
          <a:off x="786245" y="1121815"/>
          <a:ext cx="10619509" cy="54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849722-B3FE-DD8F-090C-B1DC60E5C39D}"/>
              </a:ext>
            </a:extLst>
          </p:cNvPr>
          <p:cNvSpPr txBox="1"/>
          <p:nvPr/>
        </p:nvSpPr>
        <p:spPr>
          <a:xfrm>
            <a:off x="4582391" y="376714"/>
            <a:ext cx="5829301" cy="523220"/>
          </a:xfrm>
          <a:custGeom>
            <a:avLst/>
            <a:gdLst>
              <a:gd name="connsiteX0" fmla="*/ 0 w 5829301"/>
              <a:gd name="connsiteY0" fmla="*/ 0 h 523220"/>
              <a:gd name="connsiteX1" fmla="*/ 582930 w 5829301"/>
              <a:gd name="connsiteY1" fmla="*/ 0 h 523220"/>
              <a:gd name="connsiteX2" fmla="*/ 1165860 w 5829301"/>
              <a:gd name="connsiteY2" fmla="*/ 0 h 523220"/>
              <a:gd name="connsiteX3" fmla="*/ 1748790 w 5829301"/>
              <a:gd name="connsiteY3" fmla="*/ 0 h 523220"/>
              <a:gd name="connsiteX4" fmla="*/ 2448306 w 5829301"/>
              <a:gd name="connsiteY4" fmla="*/ 0 h 523220"/>
              <a:gd name="connsiteX5" fmla="*/ 3089530 w 5829301"/>
              <a:gd name="connsiteY5" fmla="*/ 0 h 523220"/>
              <a:gd name="connsiteX6" fmla="*/ 3497581 w 5829301"/>
              <a:gd name="connsiteY6" fmla="*/ 0 h 523220"/>
              <a:gd name="connsiteX7" fmla="*/ 4022218 w 5829301"/>
              <a:gd name="connsiteY7" fmla="*/ 0 h 523220"/>
              <a:gd name="connsiteX8" fmla="*/ 4721734 w 5829301"/>
              <a:gd name="connsiteY8" fmla="*/ 0 h 523220"/>
              <a:gd name="connsiteX9" fmla="*/ 5304664 w 5829301"/>
              <a:gd name="connsiteY9" fmla="*/ 0 h 523220"/>
              <a:gd name="connsiteX10" fmla="*/ 5829301 w 5829301"/>
              <a:gd name="connsiteY10" fmla="*/ 0 h 523220"/>
              <a:gd name="connsiteX11" fmla="*/ 5829301 w 5829301"/>
              <a:gd name="connsiteY11" fmla="*/ 523220 h 523220"/>
              <a:gd name="connsiteX12" fmla="*/ 5362957 w 5829301"/>
              <a:gd name="connsiteY12" fmla="*/ 523220 h 523220"/>
              <a:gd name="connsiteX13" fmla="*/ 4663441 w 5829301"/>
              <a:gd name="connsiteY13" fmla="*/ 523220 h 523220"/>
              <a:gd name="connsiteX14" fmla="*/ 4197097 w 5829301"/>
              <a:gd name="connsiteY14" fmla="*/ 523220 h 523220"/>
              <a:gd name="connsiteX15" fmla="*/ 3789046 w 5829301"/>
              <a:gd name="connsiteY15" fmla="*/ 523220 h 523220"/>
              <a:gd name="connsiteX16" fmla="*/ 3380995 w 5829301"/>
              <a:gd name="connsiteY16" fmla="*/ 523220 h 523220"/>
              <a:gd name="connsiteX17" fmla="*/ 2739771 w 5829301"/>
              <a:gd name="connsiteY17" fmla="*/ 523220 h 523220"/>
              <a:gd name="connsiteX18" fmla="*/ 2331720 w 5829301"/>
              <a:gd name="connsiteY18" fmla="*/ 523220 h 523220"/>
              <a:gd name="connsiteX19" fmla="*/ 1748790 w 5829301"/>
              <a:gd name="connsiteY19" fmla="*/ 523220 h 523220"/>
              <a:gd name="connsiteX20" fmla="*/ 1282446 w 5829301"/>
              <a:gd name="connsiteY20" fmla="*/ 523220 h 523220"/>
              <a:gd name="connsiteX21" fmla="*/ 699516 w 5829301"/>
              <a:gd name="connsiteY21" fmla="*/ 523220 h 523220"/>
              <a:gd name="connsiteX22" fmla="*/ 0 w 5829301"/>
              <a:gd name="connsiteY22" fmla="*/ 523220 h 523220"/>
              <a:gd name="connsiteX23" fmla="*/ 0 w 5829301"/>
              <a:gd name="connsiteY23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29301" h="523220" fill="none" extrusionOk="0">
                <a:moveTo>
                  <a:pt x="0" y="0"/>
                </a:moveTo>
                <a:cubicBezTo>
                  <a:pt x="131571" y="-43810"/>
                  <a:pt x="382499" y="35839"/>
                  <a:pt x="582930" y="0"/>
                </a:cubicBezTo>
                <a:cubicBezTo>
                  <a:pt x="783361" y="-35839"/>
                  <a:pt x="974659" y="42121"/>
                  <a:pt x="1165860" y="0"/>
                </a:cubicBezTo>
                <a:cubicBezTo>
                  <a:pt x="1357061" y="-42121"/>
                  <a:pt x="1598295" y="58775"/>
                  <a:pt x="1748790" y="0"/>
                </a:cubicBezTo>
                <a:cubicBezTo>
                  <a:pt x="1899285" y="-58775"/>
                  <a:pt x="2222018" y="81147"/>
                  <a:pt x="2448306" y="0"/>
                </a:cubicBezTo>
                <a:cubicBezTo>
                  <a:pt x="2674594" y="-81147"/>
                  <a:pt x="2872109" y="8305"/>
                  <a:pt x="3089530" y="0"/>
                </a:cubicBezTo>
                <a:cubicBezTo>
                  <a:pt x="3306951" y="-8305"/>
                  <a:pt x="3332092" y="29063"/>
                  <a:pt x="3497581" y="0"/>
                </a:cubicBezTo>
                <a:cubicBezTo>
                  <a:pt x="3663070" y="-29063"/>
                  <a:pt x="3835545" y="12743"/>
                  <a:pt x="4022218" y="0"/>
                </a:cubicBezTo>
                <a:cubicBezTo>
                  <a:pt x="4208891" y="-12743"/>
                  <a:pt x="4547039" y="26510"/>
                  <a:pt x="4721734" y="0"/>
                </a:cubicBezTo>
                <a:cubicBezTo>
                  <a:pt x="4896429" y="-26510"/>
                  <a:pt x="5180657" y="49170"/>
                  <a:pt x="5304664" y="0"/>
                </a:cubicBezTo>
                <a:cubicBezTo>
                  <a:pt x="5428671" y="-49170"/>
                  <a:pt x="5608854" y="23066"/>
                  <a:pt x="5829301" y="0"/>
                </a:cubicBezTo>
                <a:cubicBezTo>
                  <a:pt x="5884400" y="252090"/>
                  <a:pt x="5774511" y="349598"/>
                  <a:pt x="5829301" y="523220"/>
                </a:cubicBezTo>
                <a:cubicBezTo>
                  <a:pt x="5669270" y="558719"/>
                  <a:pt x="5524070" y="520320"/>
                  <a:pt x="5362957" y="523220"/>
                </a:cubicBezTo>
                <a:cubicBezTo>
                  <a:pt x="5201844" y="526120"/>
                  <a:pt x="4977168" y="507592"/>
                  <a:pt x="4663441" y="523220"/>
                </a:cubicBezTo>
                <a:cubicBezTo>
                  <a:pt x="4349714" y="538848"/>
                  <a:pt x="4305806" y="489957"/>
                  <a:pt x="4197097" y="523220"/>
                </a:cubicBezTo>
                <a:cubicBezTo>
                  <a:pt x="4088388" y="556483"/>
                  <a:pt x="3983705" y="492150"/>
                  <a:pt x="3789046" y="523220"/>
                </a:cubicBezTo>
                <a:cubicBezTo>
                  <a:pt x="3594387" y="554290"/>
                  <a:pt x="3520381" y="478518"/>
                  <a:pt x="3380995" y="523220"/>
                </a:cubicBezTo>
                <a:cubicBezTo>
                  <a:pt x="3241609" y="567922"/>
                  <a:pt x="2945473" y="470767"/>
                  <a:pt x="2739771" y="523220"/>
                </a:cubicBezTo>
                <a:cubicBezTo>
                  <a:pt x="2534069" y="575673"/>
                  <a:pt x="2503037" y="484030"/>
                  <a:pt x="2331720" y="523220"/>
                </a:cubicBezTo>
                <a:cubicBezTo>
                  <a:pt x="2160403" y="562410"/>
                  <a:pt x="1950810" y="514430"/>
                  <a:pt x="1748790" y="523220"/>
                </a:cubicBezTo>
                <a:cubicBezTo>
                  <a:pt x="1546770" y="532010"/>
                  <a:pt x="1500902" y="515030"/>
                  <a:pt x="1282446" y="523220"/>
                </a:cubicBezTo>
                <a:cubicBezTo>
                  <a:pt x="1063990" y="531410"/>
                  <a:pt x="866080" y="498150"/>
                  <a:pt x="699516" y="523220"/>
                </a:cubicBezTo>
                <a:cubicBezTo>
                  <a:pt x="532952" y="548290"/>
                  <a:pt x="166357" y="463457"/>
                  <a:pt x="0" y="523220"/>
                </a:cubicBezTo>
                <a:cubicBezTo>
                  <a:pt x="-56091" y="375446"/>
                  <a:pt x="58493" y="168041"/>
                  <a:pt x="0" y="0"/>
                </a:cubicBezTo>
                <a:close/>
              </a:path>
              <a:path w="5829301" h="523220" stroke="0" extrusionOk="0">
                <a:moveTo>
                  <a:pt x="0" y="0"/>
                </a:moveTo>
                <a:cubicBezTo>
                  <a:pt x="206396" y="-40545"/>
                  <a:pt x="302758" y="38709"/>
                  <a:pt x="524637" y="0"/>
                </a:cubicBezTo>
                <a:cubicBezTo>
                  <a:pt x="746516" y="-38709"/>
                  <a:pt x="773209" y="23759"/>
                  <a:pt x="932688" y="0"/>
                </a:cubicBezTo>
                <a:cubicBezTo>
                  <a:pt x="1092167" y="-23759"/>
                  <a:pt x="1309641" y="13409"/>
                  <a:pt x="1632204" y="0"/>
                </a:cubicBezTo>
                <a:cubicBezTo>
                  <a:pt x="1954767" y="-13409"/>
                  <a:pt x="2004179" y="50175"/>
                  <a:pt x="2156841" y="0"/>
                </a:cubicBezTo>
                <a:cubicBezTo>
                  <a:pt x="2309503" y="-50175"/>
                  <a:pt x="2479343" y="2695"/>
                  <a:pt x="2681478" y="0"/>
                </a:cubicBezTo>
                <a:cubicBezTo>
                  <a:pt x="2883613" y="-2695"/>
                  <a:pt x="3181491" y="76546"/>
                  <a:pt x="3380995" y="0"/>
                </a:cubicBezTo>
                <a:cubicBezTo>
                  <a:pt x="3580499" y="-76546"/>
                  <a:pt x="3684720" y="9859"/>
                  <a:pt x="3847339" y="0"/>
                </a:cubicBezTo>
                <a:cubicBezTo>
                  <a:pt x="4009958" y="-9859"/>
                  <a:pt x="4260231" y="8019"/>
                  <a:pt x="4546855" y="0"/>
                </a:cubicBezTo>
                <a:cubicBezTo>
                  <a:pt x="4833479" y="-8019"/>
                  <a:pt x="5066004" y="15862"/>
                  <a:pt x="5246371" y="0"/>
                </a:cubicBezTo>
                <a:cubicBezTo>
                  <a:pt x="5426738" y="-15862"/>
                  <a:pt x="5651096" y="12919"/>
                  <a:pt x="5829301" y="0"/>
                </a:cubicBezTo>
                <a:cubicBezTo>
                  <a:pt x="5889587" y="178393"/>
                  <a:pt x="5807842" y="394531"/>
                  <a:pt x="5829301" y="523220"/>
                </a:cubicBezTo>
                <a:cubicBezTo>
                  <a:pt x="5630726" y="554439"/>
                  <a:pt x="5436627" y="518217"/>
                  <a:pt x="5188078" y="523220"/>
                </a:cubicBezTo>
                <a:cubicBezTo>
                  <a:pt x="4939529" y="528223"/>
                  <a:pt x="4756768" y="492425"/>
                  <a:pt x="4488562" y="523220"/>
                </a:cubicBezTo>
                <a:cubicBezTo>
                  <a:pt x="4220356" y="554015"/>
                  <a:pt x="3962429" y="441999"/>
                  <a:pt x="3789046" y="523220"/>
                </a:cubicBezTo>
                <a:cubicBezTo>
                  <a:pt x="3615663" y="604441"/>
                  <a:pt x="3529896" y="487033"/>
                  <a:pt x="3322702" y="523220"/>
                </a:cubicBezTo>
                <a:cubicBezTo>
                  <a:pt x="3115508" y="559407"/>
                  <a:pt x="2870232" y="520090"/>
                  <a:pt x="2739771" y="523220"/>
                </a:cubicBezTo>
                <a:cubicBezTo>
                  <a:pt x="2609310" y="526350"/>
                  <a:pt x="2333783" y="439674"/>
                  <a:pt x="2040255" y="523220"/>
                </a:cubicBezTo>
                <a:cubicBezTo>
                  <a:pt x="1746727" y="606766"/>
                  <a:pt x="1639198" y="472320"/>
                  <a:pt x="1457325" y="523220"/>
                </a:cubicBezTo>
                <a:cubicBezTo>
                  <a:pt x="1275452" y="574120"/>
                  <a:pt x="1157220" y="496129"/>
                  <a:pt x="1049274" y="523220"/>
                </a:cubicBezTo>
                <a:cubicBezTo>
                  <a:pt x="941328" y="550311"/>
                  <a:pt x="677512" y="522990"/>
                  <a:pt x="582930" y="523220"/>
                </a:cubicBezTo>
                <a:cubicBezTo>
                  <a:pt x="488348" y="523450"/>
                  <a:pt x="158539" y="461298"/>
                  <a:pt x="0" y="523220"/>
                </a:cubicBezTo>
                <a:cubicBezTo>
                  <a:pt x="-332" y="290204"/>
                  <a:pt x="61263" y="12931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effectLst/>
                <a:latin typeface="+mj-lt"/>
              </a:rPr>
              <a:t>What’s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your</a:t>
            </a:r>
            <a:r>
              <a:rPr lang="pt-BR" sz="2800" b="1" i="1" dirty="0">
                <a:effectLst/>
                <a:latin typeface="+mj-lt"/>
              </a:rPr>
              <a:t> favorite </a:t>
            </a:r>
            <a:r>
              <a:rPr lang="pt-BR" sz="2800" b="1" i="1" dirty="0" err="1">
                <a:effectLst/>
                <a:latin typeface="+mj-lt"/>
              </a:rPr>
              <a:t>kind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of</a:t>
            </a:r>
            <a:r>
              <a:rPr lang="pt-BR" sz="2800" b="1" i="1" dirty="0">
                <a:effectLst/>
                <a:latin typeface="+mj-lt"/>
              </a:rPr>
              <a:t> </a:t>
            </a:r>
            <a:r>
              <a:rPr lang="pt-BR" sz="2800" b="1" i="1" dirty="0" err="1">
                <a:effectLst/>
                <a:latin typeface="+mj-lt"/>
              </a:rPr>
              <a:t>music</a:t>
            </a:r>
            <a:r>
              <a:rPr lang="pt-BR" sz="2800" b="1" i="1" dirty="0"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52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A22EDACB-FD07-C9EE-964A-534BCB61224C}"/>
              </a:ext>
            </a:extLst>
          </p:cNvPr>
          <p:cNvGrpSpPr/>
          <p:nvPr/>
        </p:nvGrpSpPr>
        <p:grpSpPr>
          <a:xfrm>
            <a:off x="2612675" y="511317"/>
            <a:ext cx="3023266" cy="2737889"/>
            <a:chOff x="1311824" y="3596786"/>
            <a:chExt cx="2555299" cy="273788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2082959-D40D-312D-84E1-26243E355D0D}"/>
                </a:ext>
              </a:extLst>
            </p:cNvPr>
            <p:cNvSpPr txBox="1"/>
            <p:nvPr/>
          </p:nvSpPr>
          <p:spPr>
            <a:xfrm>
              <a:off x="1562665" y="4087906"/>
              <a:ext cx="2304458" cy="2246769"/>
            </a:xfrm>
            <a:custGeom>
              <a:avLst/>
              <a:gdLst>
                <a:gd name="connsiteX0" fmla="*/ 0 w 2304458"/>
                <a:gd name="connsiteY0" fmla="*/ 0 h 2246769"/>
                <a:gd name="connsiteX1" fmla="*/ 2304458 w 2304458"/>
                <a:gd name="connsiteY1" fmla="*/ 0 h 2246769"/>
                <a:gd name="connsiteX2" fmla="*/ 2304458 w 2304458"/>
                <a:gd name="connsiteY2" fmla="*/ 2246769 h 2246769"/>
                <a:gd name="connsiteX3" fmla="*/ 0 w 2304458"/>
                <a:gd name="connsiteY3" fmla="*/ 2246769 h 2246769"/>
                <a:gd name="connsiteX4" fmla="*/ 0 w 2304458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58" h="2246769" fill="none" extrusionOk="0">
                  <a:moveTo>
                    <a:pt x="0" y="0"/>
                  </a:moveTo>
                  <a:cubicBezTo>
                    <a:pt x="317864" y="-49533"/>
                    <a:pt x="1865255" y="-14809"/>
                    <a:pt x="2304458" y="0"/>
                  </a:cubicBezTo>
                  <a:cubicBezTo>
                    <a:pt x="2392097" y="709360"/>
                    <a:pt x="2231779" y="1654734"/>
                    <a:pt x="2304458" y="2246769"/>
                  </a:cubicBezTo>
                  <a:cubicBezTo>
                    <a:pt x="1263074" y="2198538"/>
                    <a:pt x="918001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304458" h="2246769" stroke="0" extrusionOk="0">
                  <a:moveTo>
                    <a:pt x="0" y="0"/>
                  </a:moveTo>
                  <a:cubicBezTo>
                    <a:pt x="825866" y="118645"/>
                    <a:pt x="1479559" y="116012"/>
                    <a:pt x="2304458" y="0"/>
                  </a:cubicBezTo>
                  <a:cubicBezTo>
                    <a:pt x="2171576" y="629768"/>
                    <a:pt x="2389409" y="1685603"/>
                    <a:pt x="2304458" y="2246769"/>
                  </a:cubicBezTo>
                  <a:cubicBezTo>
                    <a:pt x="1857786" y="2381369"/>
                    <a:pt x="112301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as palavras em português,</a:t>
              </a:r>
            </a:p>
            <a:p>
              <a:r>
                <a:rPr lang="pt-BR" sz="2000" dirty="0"/>
                <a:t>como </a:t>
              </a:r>
              <a:r>
                <a:rPr lang="pt-BR" sz="2000" b="1" i="1" dirty="0" err="1"/>
                <a:t>definition</a:t>
              </a:r>
              <a:r>
                <a:rPr lang="pt-BR" sz="2000" b="1" i="1" dirty="0"/>
                <a:t> </a:t>
              </a:r>
              <a:r>
                <a:rPr lang="pt-BR" sz="2000" dirty="0"/>
                <a:t>e </a:t>
              </a:r>
              <a:r>
                <a:rPr lang="pt-BR" sz="2000" b="1" i="1" dirty="0"/>
                <a:t>perspective</a:t>
              </a:r>
              <a:r>
                <a:rPr lang="pt-BR" sz="2000" dirty="0"/>
                <a:t>, para fazer previsões sobre o texto e compreendê-lo.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C8444B37-510A-5F58-4129-BD495A40E1D7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A3F62B24-CECC-3D7F-66D4-8D2C7646C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879" y="88882"/>
            <a:ext cx="5662295" cy="66802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595812F-EB17-E704-5BBF-573DB56A7987}"/>
              </a:ext>
            </a:extLst>
          </p:cNvPr>
          <p:cNvSpPr txBox="1">
            <a:spLocks/>
          </p:cNvSpPr>
          <p:nvPr/>
        </p:nvSpPr>
        <p:spPr>
          <a:xfrm>
            <a:off x="621728" y="6359236"/>
            <a:ext cx="5200151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SHAH,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Sparsh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Speech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WE Day. In: SVITAK, Adora.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Speak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up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!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speeches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empower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inspire. London: White Lion, 2020. p. 132.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82E3142-18D6-0AB2-0F13-B80CA71278D3}"/>
              </a:ext>
            </a:extLst>
          </p:cNvPr>
          <p:cNvGrpSpPr/>
          <p:nvPr/>
        </p:nvGrpSpPr>
        <p:grpSpPr>
          <a:xfrm>
            <a:off x="61626" y="3307576"/>
            <a:ext cx="5574316" cy="3038602"/>
            <a:chOff x="278715" y="3010263"/>
            <a:chExt cx="4823377" cy="303860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3BEB272-6ED6-702E-285F-FD3D003428B8}"/>
                </a:ext>
              </a:extLst>
            </p:cNvPr>
            <p:cNvSpPr txBox="1"/>
            <p:nvPr/>
          </p:nvSpPr>
          <p:spPr>
            <a:xfrm>
              <a:off x="422301" y="3740541"/>
              <a:ext cx="4679791" cy="2308324"/>
            </a:xfrm>
            <a:custGeom>
              <a:avLst/>
              <a:gdLst>
                <a:gd name="connsiteX0" fmla="*/ 0 w 4679791"/>
                <a:gd name="connsiteY0" fmla="*/ 0 h 2308324"/>
                <a:gd name="connsiteX1" fmla="*/ 4679791 w 4679791"/>
                <a:gd name="connsiteY1" fmla="*/ 0 h 2308324"/>
                <a:gd name="connsiteX2" fmla="*/ 4679791 w 4679791"/>
                <a:gd name="connsiteY2" fmla="*/ 2308324 h 2308324"/>
                <a:gd name="connsiteX3" fmla="*/ 0 w 4679791"/>
                <a:gd name="connsiteY3" fmla="*/ 2308324 h 2308324"/>
                <a:gd name="connsiteX4" fmla="*/ 0 w 4679791"/>
                <a:gd name="connsiteY4" fmla="*/ 0 h 230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9791" h="2308324" fill="none" extrusionOk="0">
                  <a:moveTo>
                    <a:pt x="0" y="0"/>
                  </a:moveTo>
                  <a:cubicBezTo>
                    <a:pt x="1921851" y="-49533"/>
                    <a:pt x="3630020" y="-14809"/>
                    <a:pt x="4679791" y="0"/>
                  </a:cubicBezTo>
                  <a:cubicBezTo>
                    <a:pt x="4767430" y="752880"/>
                    <a:pt x="4607112" y="1427176"/>
                    <a:pt x="4679791" y="2308324"/>
                  </a:cubicBezTo>
                  <a:cubicBezTo>
                    <a:pt x="3919186" y="2260093"/>
                    <a:pt x="1743796" y="2392779"/>
                    <a:pt x="0" y="2308324"/>
                  </a:cubicBezTo>
                  <a:cubicBezTo>
                    <a:pt x="-38581" y="1446843"/>
                    <a:pt x="63341" y="405110"/>
                    <a:pt x="0" y="0"/>
                  </a:cubicBezTo>
                  <a:close/>
                </a:path>
                <a:path w="4679791" h="2308324" stroke="0" extrusionOk="0">
                  <a:moveTo>
                    <a:pt x="0" y="0"/>
                  </a:moveTo>
                  <a:cubicBezTo>
                    <a:pt x="2102113" y="118645"/>
                    <a:pt x="2394337" y="116012"/>
                    <a:pt x="4679791" y="0"/>
                  </a:cubicBezTo>
                  <a:cubicBezTo>
                    <a:pt x="4546909" y="525567"/>
                    <a:pt x="4764742" y="1753845"/>
                    <a:pt x="4679791" y="2308324"/>
                  </a:cubicBezTo>
                  <a:cubicBezTo>
                    <a:pt x="2845725" y="2442924"/>
                    <a:pt x="1165721" y="2151128"/>
                    <a:pt x="0" y="2308324"/>
                  </a:cubicBezTo>
                  <a:cubicBezTo>
                    <a:pt x="-20187" y="1250243"/>
                    <a:pt x="-152480" y="71780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De acordo com </a:t>
              </a:r>
              <a:r>
                <a:rPr lang="pt-BR" dirty="0" err="1"/>
                <a:t>Sparsh</a:t>
              </a:r>
              <a:r>
                <a:rPr lang="pt-BR" dirty="0"/>
                <a:t> Shah, a música tem um papel de destaque em sua vida.  Segundo o jovem, que canta, compõe e faz </a:t>
              </a:r>
              <a:r>
                <a:rPr lang="pt-BR" i="1" dirty="0"/>
                <a:t>rap</a:t>
              </a:r>
              <a:r>
                <a:rPr lang="pt-BR" dirty="0"/>
                <a:t>, a música o ajudou a lidar com momentos difíceis e permite que ele compartilhe seus sentimentos com outras pessoas. Você conhece alguém que tenha superado dificuldades por meio da música? Você já usou a música com essa finalidade? Como você costuma expressar e compartilhar seus sentimentos?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F126EC93-B767-6068-A152-B7EADF45EB37}"/>
                </a:ext>
              </a:extLst>
            </p:cNvPr>
            <p:cNvSpPr/>
            <p:nvPr/>
          </p:nvSpPr>
          <p:spPr>
            <a:xfrm rot="21337717">
              <a:off x="278715" y="3010263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1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8810062-20E4-9BEF-0BAF-1187C752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27" y="787400"/>
            <a:ext cx="7467600" cy="5283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A4F4D2B-D6B4-ACAE-67DF-E2D0DC931B48}"/>
              </a:ext>
            </a:extLst>
          </p:cNvPr>
          <p:cNvSpPr txBox="1">
            <a:spLocks/>
          </p:cNvSpPr>
          <p:nvPr/>
        </p:nvSpPr>
        <p:spPr>
          <a:xfrm>
            <a:off x="4042828" y="6091382"/>
            <a:ext cx="7467600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POTENTIAL. In: OZDIC.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OZDIC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Collocation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Dictionary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OZDIC, [2023].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ozdic.com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collocation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potential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21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5CA70C4-BF7A-75C4-A710-5536CEB03F7E}"/>
              </a:ext>
            </a:extLst>
          </p:cNvPr>
          <p:cNvGrpSpPr/>
          <p:nvPr/>
        </p:nvGrpSpPr>
        <p:grpSpPr>
          <a:xfrm>
            <a:off x="125076" y="1793828"/>
            <a:ext cx="3581069" cy="4276772"/>
            <a:chOff x="1311824" y="3596786"/>
            <a:chExt cx="3026760" cy="4276772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525DE99-DB55-63D9-21D5-308D3F98C0DD}"/>
                </a:ext>
              </a:extLst>
            </p:cNvPr>
            <p:cNvSpPr txBox="1"/>
            <p:nvPr/>
          </p:nvSpPr>
          <p:spPr>
            <a:xfrm>
              <a:off x="1562664" y="4087906"/>
              <a:ext cx="2775920" cy="3785652"/>
            </a:xfrm>
            <a:custGeom>
              <a:avLst/>
              <a:gdLst>
                <a:gd name="connsiteX0" fmla="*/ 0 w 2775920"/>
                <a:gd name="connsiteY0" fmla="*/ 0 h 3785652"/>
                <a:gd name="connsiteX1" fmla="*/ 2775920 w 2775920"/>
                <a:gd name="connsiteY1" fmla="*/ 0 h 3785652"/>
                <a:gd name="connsiteX2" fmla="*/ 2775920 w 2775920"/>
                <a:gd name="connsiteY2" fmla="*/ 3785652 h 3785652"/>
                <a:gd name="connsiteX3" fmla="*/ 0 w 2775920"/>
                <a:gd name="connsiteY3" fmla="*/ 3785652 h 3785652"/>
                <a:gd name="connsiteX4" fmla="*/ 0 w 2775920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920" h="3785652" fill="none" extrusionOk="0">
                  <a:moveTo>
                    <a:pt x="0" y="0"/>
                  </a:moveTo>
                  <a:cubicBezTo>
                    <a:pt x="1154151" y="-49533"/>
                    <a:pt x="2218059" y="-14809"/>
                    <a:pt x="2775920" y="0"/>
                  </a:cubicBezTo>
                  <a:cubicBezTo>
                    <a:pt x="2863559" y="605805"/>
                    <a:pt x="2703241" y="2720140"/>
                    <a:pt x="2775920" y="3785652"/>
                  </a:cubicBezTo>
                  <a:cubicBezTo>
                    <a:pt x="1784447" y="3737421"/>
                    <a:pt x="392255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2775920" h="3785652" stroke="0" extrusionOk="0">
                  <a:moveTo>
                    <a:pt x="0" y="0"/>
                  </a:moveTo>
                  <a:cubicBezTo>
                    <a:pt x="332803" y="118645"/>
                    <a:pt x="2356008" y="116012"/>
                    <a:pt x="2775920" y="0"/>
                  </a:cubicBezTo>
                  <a:cubicBezTo>
                    <a:pt x="2643038" y="637042"/>
                    <a:pt x="2860871" y="3121186"/>
                    <a:pt x="2775920" y="3785652"/>
                  </a:cubicBezTo>
                  <a:cubicBezTo>
                    <a:pt x="2228893" y="3920252"/>
                    <a:pt x="825572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i="1" dirty="0" err="1"/>
                <a:t>Collocations</a:t>
              </a:r>
              <a:r>
                <a:rPr lang="pt-BR" sz="2000" dirty="0"/>
                <a:t> são combinações de palavras que ocorrem frequentemente em uma língua, como </a:t>
              </a:r>
            </a:p>
            <a:p>
              <a:r>
                <a:rPr lang="pt-BR" sz="2000" b="1" i="1" dirty="0"/>
                <a:t>full </a:t>
              </a:r>
              <a:r>
                <a:rPr lang="pt-BR" sz="2000" b="1" i="1" dirty="0" err="1"/>
                <a:t>potential</a:t>
              </a:r>
              <a:r>
                <a:rPr lang="pt-BR" sz="2000" b="1" i="1" dirty="0"/>
                <a:t> </a:t>
              </a:r>
            </a:p>
            <a:p>
              <a:r>
                <a:rPr lang="pt-BR" sz="2000" dirty="0"/>
                <a:t>(adjetivo + substantivo) e </a:t>
              </a:r>
            </a:p>
            <a:p>
              <a:r>
                <a:rPr lang="pt-BR" sz="2000" b="1" i="1" dirty="0" err="1"/>
                <a:t>reach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one’s</a:t>
              </a:r>
              <a:r>
                <a:rPr lang="pt-BR" sz="2000" b="1" i="1" dirty="0"/>
                <a:t> </a:t>
              </a:r>
              <a:r>
                <a:rPr lang="pt-BR" sz="2000" b="1" i="1" dirty="0" err="1"/>
                <a:t>potential</a:t>
              </a:r>
              <a:r>
                <a:rPr lang="pt-BR" sz="2000" b="1" i="1" dirty="0"/>
                <a:t> </a:t>
              </a:r>
            </a:p>
            <a:p>
              <a:r>
                <a:rPr lang="pt-BR" sz="2000" dirty="0"/>
                <a:t>(verbo + substantivo).</a:t>
              </a:r>
            </a:p>
            <a:p>
              <a:r>
                <a:rPr lang="pt-BR" sz="2000" dirty="0"/>
                <a:t>Estude essas combinações</a:t>
              </a:r>
            </a:p>
            <a:p>
              <a:r>
                <a:rPr lang="pt-BR" sz="2000" dirty="0"/>
                <a:t>em inglês para compreendê-las melhor e utilizá-las em seus textos.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E404800-38F3-906D-5343-F1548D12BB0A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63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1108363" y="3065568"/>
            <a:ext cx="9975273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I. “Music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biggest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tool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revolution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–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best</a:t>
            </a:r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reach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out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youth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involve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them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 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118)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II. 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purpose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bigger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pain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121)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III. 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ambition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stronger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than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adversity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 (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page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121)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7584034" y="711061"/>
            <a:ext cx="3499602" cy="2046112"/>
            <a:chOff x="667087" y="3611454"/>
            <a:chExt cx="2471676" cy="204611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1569660"/>
            </a:xfrm>
            <a:custGeom>
              <a:avLst/>
              <a:gdLst>
                <a:gd name="connsiteX0" fmla="*/ 0 w 2299519"/>
                <a:gd name="connsiteY0" fmla="*/ 0 h 1569660"/>
                <a:gd name="connsiteX1" fmla="*/ 2299519 w 2299519"/>
                <a:gd name="connsiteY1" fmla="*/ 0 h 1569660"/>
                <a:gd name="connsiteX2" fmla="*/ 2299519 w 2299519"/>
                <a:gd name="connsiteY2" fmla="*/ 1569660 h 1569660"/>
                <a:gd name="connsiteX3" fmla="*/ 0 w 2299519"/>
                <a:gd name="connsiteY3" fmla="*/ 1569660 h 1569660"/>
                <a:gd name="connsiteX4" fmla="*/ 0 w 2299519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1569660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196639" y="604354"/>
                    <a:pt x="2278725" y="1131347"/>
                    <a:pt x="2299519" y="1569660"/>
                  </a:cubicBezTo>
                  <a:cubicBezTo>
                    <a:pt x="1624295" y="1521429"/>
                    <a:pt x="587916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2299519" h="1569660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300000" y="487818"/>
                    <a:pt x="2287297" y="792603"/>
                    <a:pt x="2299519" y="1569660"/>
                  </a:cubicBezTo>
                  <a:cubicBezTo>
                    <a:pt x="1916407" y="1704260"/>
                    <a:pt x="283072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Good</a:t>
              </a:r>
              <a:r>
                <a:rPr lang="en-US" sz="2400" dirty="0"/>
                <a:t> </a:t>
              </a:r>
              <a:r>
                <a:rPr lang="en-US" sz="2400" dirty="0" err="1"/>
                <a:t>é</a:t>
              </a:r>
              <a:r>
                <a:rPr lang="en-US" sz="2400" dirty="0"/>
                <a:t> um </a:t>
              </a:r>
              <a:r>
                <a:rPr lang="en-US" sz="2400" dirty="0" err="1"/>
                <a:t>adjetivo</a:t>
              </a:r>
              <a:endParaRPr lang="en-US" sz="2400" dirty="0"/>
            </a:p>
            <a:p>
              <a:r>
                <a:rPr lang="en-US" sz="2400" dirty="0"/>
                <a:t>irregular.</a:t>
              </a:r>
            </a:p>
            <a:p>
              <a:r>
                <a:rPr lang="en-US" sz="2400" dirty="0"/>
                <a:t>• </a:t>
              </a:r>
              <a:r>
                <a:rPr lang="en-US" sz="2400" dirty="0" err="1"/>
                <a:t>Comparativo</a:t>
              </a:r>
              <a:r>
                <a:rPr lang="en-US" sz="2400" dirty="0"/>
                <a:t>: </a:t>
              </a:r>
              <a:r>
                <a:rPr lang="en-US" sz="2400" b="1" i="1" dirty="0"/>
                <a:t>better</a:t>
              </a:r>
            </a:p>
            <a:p>
              <a:r>
                <a:rPr lang="en-US" sz="2400" dirty="0"/>
                <a:t>• </a:t>
              </a:r>
              <a:r>
                <a:rPr lang="en-US" sz="2400" dirty="0" err="1"/>
                <a:t>Superlativo</a:t>
              </a:r>
              <a:r>
                <a:rPr lang="en-US" sz="2400" dirty="0"/>
                <a:t>: </a:t>
              </a:r>
              <a:r>
                <a:rPr lang="en-US" sz="2400" b="1" i="1" dirty="0"/>
                <a:t>best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7087" y="3611454"/>
              <a:ext cx="2209777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52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5515F8-298F-5791-0D97-027E9A542A97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os adjetivos nos graus comparativo e superlativo são formados.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134347-0AEE-BEB7-636E-EC669CFB50CC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7: making </a:t>
            </a:r>
          </a:p>
          <a:p>
            <a:r>
              <a:rPr lang="pt-BR" sz="4000" b="1" dirty="0" err="1"/>
              <a:t>comparisons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0E8919-F55B-C5A1-7286-565704714271}"/>
              </a:ext>
            </a:extLst>
          </p:cNvPr>
          <p:cNvSpPr/>
          <p:nvPr/>
        </p:nvSpPr>
        <p:spPr>
          <a:xfrm>
            <a:off x="581891" y="2604097"/>
            <a:ext cx="11265287" cy="384873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95F7F1E-5DE1-38B3-FCDF-FE1D547E0DD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604097"/>
          <a:ext cx="11265286" cy="385280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20983">
                  <a:extLst>
                    <a:ext uri="{9D8B030D-6E8A-4147-A177-3AD203B41FA5}">
                      <a16:colId xmlns:a16="http://schemas.microsoft.com/office/drawing/2014/main" val="1211981791"/>
                    </a:ext>
                  </a:extLst>
                </a:gridCol>
                <a:gridCol w="4769427">
                  <a:extLst>
                    <a:ext uri="{9D8B030D-6E8A-4147-A177-3AD203B41FA5}">
                      <a16:colId xmlns:a16="http://schemas.microsoft.com/office/drawing/2014/main" val="3421392153"/>
                    </a:ext>
                  </a:extLst>
                </a:gridCol>
                <a:gridCol w="4874876">
                  <a:extLst>
                    <a:ext uri="{9D8B030D-6E8A-4147-A177-3AD203B41FA5}">
                      <a16:colId xmlns:a16="http://schemas.microsoft.com/office/drawing/2014/main" val="404822516"/>
                    </a:ext>
                  </a:extLst>
                </a:gridCol>
              </a:tblGrid>
              <a:tr h="1630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Comparativo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Superlativo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63646"/>
                  </a:ext>
                </a:extLst>
              </a:tr>
              <a:tr h="724637"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Adjetivos curtos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(uma ou duas sílabas)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 maioria dos adjetivos: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r>
                        <a:rPr lang="pt-BR" sz="1800" dirty="0">
                          <a:effectLst/>
                        </a:rPr>
                        <a:t>; 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 maioria dos adjetivos: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>
                          <a:effectLst/>
                        </a:rPr>
                        <a:t>est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great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dirty="0">
                          <a:effectLst/>
                        </a:rPr>
                        <a:t>; 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strong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b="1" dirty="0">
                          <a:effectLst/>
                        </a:rPr>
                        <a:t>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572304"/>
                  </a:ext>
                </a:extLst>
              </a:tr>
              <a:tr h="5375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e</a:t>
                      </a:r>
                      <a:r>
                        <a:rPr lang="pt-BR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large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larg</a:t>
                      </a:r>
                      <a:r>
                        <a:rPr lang="pt-BR" sz="1800" b="1" dirty="0" err="1">
                          <a:effectLst/>
                        </a:rPr>
                        <a:t>er</a:t>
                      </a:r>
                      <a:r>
                        <a:rPr lang="pt-BR" sz="1800" dirty="0">
                          <a:effectLst/>
                        </a:rPr>
                        <a:t>; late/lat</a:t>
                      </a:r>
                      <a:r>
                        <a:rPr lang="pt-BR" sz="1800" b="1" dirty="0"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e</a:t>
                      </a:r>
                      <a:r>
                        <a:rPr lang="pt-BR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effectLst/>
                        </a:rPr>
                        <a:t>+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st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large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larg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dirty="0">
                          <a:effectLst/>
                        </a:rPr>
                        <a:t>; late/</a:t>
                      </a:r>
                      <a:r>
                        <a:rPr lang="pt-BR" sz="1800" dirty="0" err="1">
                          <a:effectLst/>
                        </a:rPr>
                        <a:t>lat</a:t>
                      </a:r>
                      <a:r>
                        <a:rPr lang="pt-BR" sz="1800" b="1" dirty="0" err="1">
                          <a:effectLst/>
                        </a:rPr>
                        <a:t>est</a:t>
                      </a:r>
                      <a:r>
                        <a:rPr lang="pt-BR" sz="1800" b="1" dirty="0">
                          <a:effectLst/>
                        </a:rPr>
                        <a:t>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8536"/>
                  </a:ext>
                </a:extLst>
              </a:tr>
              <a:tr h="7238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consoante + vogal + consoante</a:t>
                      </a:r>
                      <a:r>
                        <a:rPr lang="pt-BR" sz="1800" dirty="0">
                          <a:effectLst/>
                        </a:rPr>
                        <a:t>: adjetivo +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+ </a:t>
                      </a:r>
                      <a:r>
                        <a:rPr lang="pt-BR" sz="1800" b="1" dirty="0" err="1">
                          <a:solidFill>
                            <a:schemeClr val="accent2"/>
                          </a:solidFill>
                          <a:effectLst/>
                        </a:rPr>
                        <a:t>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big/</a:t>
                      </a:r>
                      <a:r>
                        <a:rPr lang="pt-BR" sz="1800" dirty="0" err="1">
                          <a:effectLst/>
                        </a:rPr>
                        <a:t>big</a:t>
                      </a:r>
                      <a:r>
                        <a:rPr lang="pt-BR" sz="1800" b="1" dirty="0" err="1">
                          <a:effectLst/>
                        </a:rPr>
                        <a:t>ger</a:t>
                      </a:r>
                      <a:r>
                        <a:rPr lang="pt-BR" sz="1800" dirty="0">
                          <a:effectLst/>
                        </a:rPr>
                        <a:t>; hot/</a:t>
                      </a:r>
                      <a:r>
                        <a:rPr lang="pt-BR" sz="1800" dirty="0" err="1">
                          <a:effectLst/>
                        </a:rPr>
                        <a:t>hot</a:t>
                      </a:r>
                      <a:r>
                        <a:rPr lang="pt-BR" sz="1800" b="1" dirty="0" err="1">
                          <a:effectLst/>
                        </a:rPr>
                        <a:t>ter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>
                          <a:effectLst/>
                        </a:rPr>
                        <a:t>consoante + vogal + consoante</a:t>
                      </a:r>
                      <a:r>
                        <a:rPr lang="pt-BR" sz="1800" dirty="0">
                          <a:effectLst/>
                        </a:rPr>
                        <a:t>: adjetivo +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+ est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>
                          <a:effectLst/>
                        </a:rPr>
                        <a:t>big </a:t>
                      </a:r>
                      <a:r>
                        <a:rPr lang="pt-BR" sz="1800" dirty="0">
                          <a:effectLst/>
                          <a:sym typeface="Symbol" pitchFamily="2" charset="2"/>
                        </a:rPr>
                        <a:t>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dirty="0" err="1">
                          <a:effectLst/>
                        </a:rPr>
                        <a:t>biggest</a:t>
                      </a:r>
                      <a:r>
                        <a:rPr lang="pt-BR" sz="1800" dirty="0">
                          <a:effectLst/>
                        </a:rPr>
                        <a:t>; hot </a:t>
                      </a:r>
                      <a:r>
                        <a:rPr lang="pt-BR" sz="1800" dirty="0">
                          <a:effectLst/>
                          <a:sym typeface="Symbol" pitchFamily="2" charset="2"/>
                        </a:rPr>
                        <a:t>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r>
                        <a:rPr lang="pt-BR" sz="1800" dirty="0" err="1">
                          <a:effectLst/>
                        </a:rPr>
                        <a:t>hottest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8424"/>
                  </a:ext>
                </a:extLst>
              </a:tr>
              <a:tr h="6997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s-ES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 err="1">
                          <a:effectLst/>
                        </a:rPr>
                        <a:t>y</a:t>
                      </a:r>
                      <a:r>
                        <a:rPr lang="es-ES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– </a:t>
                      </a:r>
                      <a:r>
                        <a:rPr lang="es-ES" sz="1800" b="1" dirty="0">
                          <a:solidFill>
                            <a:schemeClr val="accent2"/>
                          </a:solidFill>
                          <a:effectLst/>
                        </a:rPr>
                        <a:t>y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+ </a:t>
                      </a:r>
                      <a:r>
                        <a:rPr lang="es-ES" sz="1800" b="1" dirty="0" err="1">
                          <a:solidFill>
                            <a:schemeClr val="accent2"/>
                          </a:solidFill>
                          <a:effectLst/>
                        </a:rPr>
                        <a:t>ier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happy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happ</a:t>
                      </a:r>
                      <a:r>
                        <a:rPr lang="pt-BR" sz="1800" b="1" dirty="0" err="1">
                          <a:effectLst/>
                        </a:rPr>
                        <a:t>ier</a:t>
                      </a:r>
                      <a:r>
                        <a:rPr lang="pt-BR" sz="1800" dirty="0">
                          <a:effectLst/>
                        </a:rPr>
                        <a:t>; heavy/</a:t>
                      </a:r>
                      <a:r>
                        <a:rPr lang="pt-BR" sz="1800" dirty="0" err="1">
                          <a:effectLst/>
                        </a:rPr>
                        <a:t>heav</a:t>
                      </a:r>
                      <a:r>
                        <a:rPr lang="pt-BR" sz="1800" b="1" dirty="0" err="1">
                          <a:effectLst/>
                        </a:rPr>
                        <a:t>ier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s-ES" sz="1800" dirty="0">
                          <a:effectLst/>
                        </a:rPr>
                        <a:t>adjetivos terminados em </a:t>
                      </a:r>
                      <a:r>
                        <a:rPr lang="pt-BR" sz="1800" b="1" dirty="0" err="1">
                          <a:effectLst/>
                        </a:rPr>
                        <a:t>y</a:t>
                      </a:r>
                      <a:r>
                        <a:rPr lang="es-ES" sz="1800" dirty="0">
                          <a:effectLst/>
                        </a:rPr>
                        <a:t>: adjetivo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– </a:t>
                      </a:r>
                      <a:r>
                        <a:rPr lang="es-ES" sz="1800" b="1" dirty="0">
                          <a:solidFill>
                            <a:schemeClr val="accent2"/>
                          </a:solidFill>
                          <a:effectLst/>
                        </a:rPr>
                        <a:t>y </a:t>
                      </a:r>
                      <a:r>
                        <a:rPr lang="pt-BR" sz="1800" b="1" dirty="0">
                          <a:solidFill>
                            <a:schemeClr val="accent2"/>
                          </a:solidFill>
                          <a:effectLst/>
                        </a:rPr>
                        <a:t>+ </a:t>
                      </a:r>
                      <a:r>
                        <a:rPr lang="es-ES" sz="1800" b="1" dirty="0" err="1">
                          <a:solidFill>
                            <a:schemeClr val="accent2"/>
                          </a:solidFill>
                          <a:effectLst/>
                        </a:rPr>
                        <a:t>iest</a:t>
                      </a:r>
                      <a:endParaRPr lang="pt-BR" sz="18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1800" dirty="0" err="1">
                          <a:effectLst/>
                        </a:rPr>
                        <a:t>happy</a:t>
                      </a:r>
                      <a:r>
                        <a:rPr lang="pt-BR" sz="1800" dirty="0">
                          <a:effectLst/>
                        </a:rPr>
                        <a:t>/</a:t>
                      </a:r>
                      <a:r>
                        <a:rPr lang="pt-BR" sz="1800" dirty="0" err="1">
                          <a:effectLst/>
                        </a:rPr>
                        <a:t>happ</a:t>
                      </a:r>
                      <a:r>
                        <a:rPr lang="pt-BR" sz="1800" b="1" dirty="0" err="1">
                          <a:effectLst/>
                        </a:rPr>
                        <a:t>iest</a:t>
                      </a:r>
                      <a:r>
                        <a:rPr lang="pt-BR" sz="1800" dirty="0">
                          <a:effectLst/>
                        </a:rPr>
                        <a:t>; heavy/</a:t>
                      </a:r>
                      <a:r>
                        <a:rPr lang="pt-BR" sz="1800" dirty="0" err="1">
                          <a:effectLst/>
                        </a:rPr>
                        <a:t>heav</a:t>
                      </a:r>
                      <a:r>
                        <a:rPr lang="pt-BR" sz="1800" b="1" dirty="0" err="1">
                          <a:effectLst/>
                        </a:rPr>
                        <a:t>iest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9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7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5515F8-298F-5791-0D97-027E9A542A97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como os adjetivos nos graus comparativo e superlativo são formados.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4134347-0AEE-BEB7-636E-EC669CFB50CC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7: making </a:t>
            </a:r>
          </a:p>
          <a:p>
            <a:r>
              <a:rPr lang="pt-BR" sz="4000" b="1" dirty="0" err="1"/>
              <a:t>comparisons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0E8919-F55B-C5A1-7286-565704714271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95F7F1E-5DE1-38B3-FCDF-FE1D547E0DD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2915825"/>
          <a:ext cx="11265286" cy="297497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93819">
                  <a:extLst>
                    <a:ext uri="{9D8B030D-6E8A-4147-A177-3AD203B41FA5}">
                      <a16:colId xmlns:a16="http://schemas.microsoft.com/office/drawing/2014/main" val="1211981791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3421392153"/>
                    </a:ext>
                  </a:extLst>
                </a:gridCol>
                <a:gridCol w="4531976">
                  <a:extLst>
                    <a:ext uri="{9D8B030D-6E8A-4147-A177-3AD203B41FA5}">
                      <a16:colId xmlns:a16="http://schemas.microsoft.com/office/drawing/2014/main" val="404822516"/>
                    </a:ext>
                  </a:extLst>
                </a:gridCol>
              </a:tblGrid>
              <a:tr h="1630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Comparativo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Superlativo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63646"/>
                  </a:ext>
                </a:extLst>
              </a:tr>
              <a:tr h="7238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Adjetivos longos (três ou mais sílabas)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 maioria dos adjetivos: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more</a:t>
                      </a:r>
                      <a:r>
                        <a:rPr lang="pt-BR" sz="2000" dirty="0">
                          <a:effectLst/>
                        </a:rPr>
                        <a:t> + adjetivo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important/</a:t>
                      </a:r>
                      <a:r>
                        <a:rPr lang="en-US" sz="2000" b="1" dirty="0">
                          <a:effectLst/>
                        </a:rPr>
                        <a:t>more</a:t>
                      </a:r>
                      <a:r>
                        <a:rPr lang="en-US" sz="2000" dirty="0">
                          <a:effectLst/>
                        </a:rPr>
                        <a:t> important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interesting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effectLst/>
                        </a:rPr>
                        <a:t>more</a:t>
                      </a:r>
                      <a:r>
                        <a:rPr lang="en-US" sz="2000" dirty="0">
                          <a:effectLst/>
                        </a:rPr>
                        <a:t> interesting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a maioria dos adjetivos: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most</a:t>
                      </a:r>
                      <a:r>
                        <a:rPr lang="pt-BR" sz="2000" dirty="0">
                          <a:effectLst/>
                        </a:rPr>
                        <a:t> + adjetivo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important/</a:t>
                      </a:r>
                      <a:r>
                        <a:rPr lang="en-US" sz="2000" b="1" dirty="0">
                          <a:effectLst/>
                        </a:rPr>
                        <a:t>most</a:t>
                      </a:r>
                      <a:r>
                        <a:rPr lang="en-US" sz="2000" dirty="0">
                          <a:effectLst/>
                        </a:rPr>
                        <a:t> important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interesting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effectLst/>
                        </a:rPr>
                        <a:t>most</a:t>
                      </a:r>
                      <a:r>
                        <a:rPr lang="en-US" sz="2000" dirty="0">
                          <a:effectLst/>
                        </a:rPr>
                        <a:t> interesting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5952"/>
                  </a:ext>
                </a:extLst>
              </a:tr>
              <a:tr h="35121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Formas irregulares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good/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better</a:t>
                      </a:r>
                      <a:r>
                        <a:rPr lang="en-US" sz="2000" dirty="0">
                          <a:effectLst/>
                        </a:rPr>
                        <a:t>; bad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worse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far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farther/further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</a:rPr>
                        <a:t>good/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best</a:t>
                      </a:r>
                      <a:r>
                        <a:rPr lang="en-US" sz="2000" dirty="0">
                          <a:effectLst/>
                        </a:rPr>
                        <a:t>; bad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worst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endParaRPr lang="pt-BR" sz="2000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far</a:t>
                      </a:r>
                      <a:r>
                        <a:rPr lang="pt-PT" sz="2000" dirty="0">
                          <a:effectLst/>
                        </a:rPr>
                        <a:t>/</a:t>
                      </a:r>
                      <a:r>
                        <a:rPr lang="pt-PT" sz="2000" b="1" dirty="0"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r>
                        <a:rPr lang="en-US" sz="2000" b="1" dirty="0" err="1">
                          <a:solidFill>
                            <a:schemeClr val="accent2"/>
                          </a:solidFill>
                          <a:effectLst/>
                        </a:rPr>
                        <a:t>arthest</a:t>
                      </a:r>
                      <a:r>
                        <a:rPr lang="en-US" sz="2000" b="1" dirty="0">
                          <a:solidFill>
                            <a:schemeClr val="accent2"/>
                          </a:solidFill>
                          <a:effectLst/>
                        </a:rPr>
                        <a:t>/furthest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952" marR="3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23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4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7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E1A90D0-6127-6A19-A2F4-F4EACFA17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611" y="2826329"/>
            <a:ext cx="4010760" cy="38559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C1D5CA0-E51C-DE19-73E8-F11170998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39" y="1897850"/>
            <a:ext cx="5906395" cy="4192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C1A4320-C7EB-47F3-78D3-A9EC905E4A67}"/>
              </a:ext>
            </a:extLst>
          </p:cNvPr>
          <p:cNvGrpSpPr/>
          <p:nvPr/>
        </p:nvGrpSpPr>
        <p:grpSpPr>
          <a:xfrm>
            <a:off x="6222326" y="305836"/>
            <a:ext cx="5436405" cy="2430112"/>
            <a:chOff x="1311824" y="3596786"/>
            <a:chExt cx="4594911" cy="243011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580AA82-CB55-357F-6A22-AC813BE6A79A}"/>
                </a:ext>
              </a:extLst>
            </p:cNvPr>
            <p:cNvSpPr txBox="1"/>
            <p:nvPr/>
          </p:nvSpPr>
          <p:spPr>
            <a:xfrm>
              <a:off x="1445608" y="4087906"/>
              <a:ext cx="4461127" cy="1938992"/>
            </a:xfrm>
            <a:custGeom>
              <a:avLst/>
              <a:gdLst>
                <a:gd name="connsiteX0" fmla="*/ 0 w 4461127"/>
                <a:gd name="connsiteY0" fmla="*/ 0 h 1938992"/>
                <a:gd name="connsiteX1" fmla="*/ 4461127 w 4461127"/>
                <a:gd name="connsiteY1" fmla="*/ 0 h 1938992"/>
                <a:gd name="connsiteX2" fmla="*/ 4461127 w 4461127"/>
                <a:gd name="connsiteY2" fmla="*/ 1938992 h 1938992"/>
                <a:gd name="connsiteX3" fmla="*/ 0 w 4461127"/>
                <a:gd name="connsiteY3" fmla="*/ 1938992 h 1938992"/>
                <a:gd name="connsiteX4" fmla="*/ 0 w 4461127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127" h="1938992" fill="none" extrusionOk="0">
                  <a:moveTo>
                    <a:pt x="0" y="0"/>
                  </a:moveTo>
                  <a:cubicBezTo>
                    <a:pt x="752183" y="-49533"/>
                    <a:pt x="2912562" y="-14809"/>
                    <a:pt x="4461127" y="0"/>
                  </a:cubicBezTo>
                  <a:cubicBezTo>
                    <a:pt x="4548766" y="752559"/>
                    <a:pt x="4388448" y="1500896"/>
                    <a:pt x="4461127" y="1938992"/>
                  </a:cubicBezTo>
                  <a:cubicBezTo>
                    <a:pt x="3348904" y="1890761"/>
                    <a:pt x="798787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4461127" h="1938992" stroke="0" extrusionOk="0">
                  <a:moveTo>
                    <a:pt x="0" y="0"/>
                  </a:moveTo>
                  <a:cubicBezTo>
                    <a:pt x="1273566" y="118645"/>
                    <a:pt x="3573660" y="116012"/>
                    <a:pt x="4461127" y="0"/>
                  </a:cubicBezTo>
                  <a:cubicBezTo>
                    <a:pt x="4328245" y="562170"/>
                    <a:pt x="4546078" y="1716516"/>
                    <a:pt x="4461127" y="1938992"/>
                  </a:cubicBezTo>
                  <a:cubicBezTo>
                    <a:pt x="3742100" y="2073592"/>
                    <a:pt x="1297466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 relacionadas a contextos</a:t>
              </a:r>
            </a:p>
            <a:p>
              <a:r>
                <a:rPr lang="pt-BR" sz="2000" dirty="0"/>
                <a:t>e a gêneros de texto ajuda-nos a compreender</a:t>
              </a:r>
            </a:p>
            <a:p>
              <a:r>
                <a:rPr lang="pt-BR" sz="2000" dirty="0"/>
                <a:t>e a produzir textos de cada gênero. Com um colega, identifiquem características do gênero</a:t>
              </a:r>
            </a:p>
            <a:p>
              <a:r>
                <a:rPr lang="pt-BR" sz="2000" b="1" dirty="0"/>
                <a:t>pesquisa de opinião </a:t>
              </a:r>
              <a:r>
                <a:rPr lang="pt-BR" sz="2000" dirty="0"/>
                <a:t>que vocês encontram no texto e escrevam-nas em seus cadernos. </a:t>
              </a:r>
            </a:p>
          </p:txBody>
        </p:sp>
        <p:sp>
          <p:nvSpPr>
            <p:cNvPr id="10" name="Pentágono 9">
              <a:extLst>
                <a:ext uri="{FF2B5EF4-FFF2-40B4-BE49-F238E27FC236}">
                  <a16:creationId xmlns:a16="http://schemas.microsoft.com/office/drawing/2014/main" id="{43174C2C-7805-FD73-4AAD-E2672F95A2DE}"/>
                </a:ext>
              </a:extLst>
            </p:cNvPr>
            <p:cNvSpPr/>
            <p:nvPr/>
          </p:nvSpPr>
          <p:spPr>
            <a:xfrm rot="21338555">
              <a:off x="1311824" y="3596786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8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F4DF538-3D5D-4574-618F-960A0351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27" y="789826"/>
            <a:ext cx="9828352" cy="41478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907222" y="4937699"/>
            <a:ext cx="1000175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HISTORY OF DATA SCIENCE.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Timnit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Gebru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computer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scientist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fighting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for 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fairer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Data Science, 19 ago.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www.historyofdatascience.com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timnit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gebru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computer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scientist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fighting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-for-a-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fairer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-world/. Acesso em: 2 set.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1010371" y="5514176"/>
            <a:ext cx="10171257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a) Full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Name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Timnit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Gebru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		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d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Current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Residence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United States (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since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1999)</a:t>
            </a:r>
          </a:p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Birth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Year:						e)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</a:t>
            </a:r>
          </a:p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Place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Birth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					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f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Specialization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: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</p:spTree>
    <p:extLst>
      <p:ext uri="{BB962C8B-B14F-4D97-AF65-F5344CB8AC3E}">
        <p14:creationId xmlns:p14="http://schemas.microsoft.com/office/powerpoint/2010/main" val="279357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98C673-FDE4-2ACF-D232-55EA13A12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860" y="0"/>
            <a:ext cx="5127504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Pentágono 2">
            <a:extLst>
              <a:ext uri="{FF2B5EF4-FFF2-40B4-BE49-F238E27FC236}">
                <a16:creationId xmlns:a16="http://schemas.microsoft.com/office/drawing/2014/main" id="{9000AD26-978F-728B-D9B1-BE987E04BA8E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1826096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611F9B-00FA-2F77-0C12-B4D866BC5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122" y="10985"/>
            <a:ext cx="5154614" cy="6974572"/>
          </a:xfrm>
          <a:prstGeom prst="rect">
            <a:avLst/>
          </a:prstGeom>
        </p:spPr>
      </p:pic>
      <p:sp>
        <p:nvSpPr>
          <p:cNvPr id="7" name="Pentágono 6">
            <a:extLst>
              <a:ext uri="{FF2B5EF4-FFF2-40B4-BE49-F238E27FC236}">
                <a16:creationId xmlns:a16="http://schemas.microsoft.com/office/drawing/2014/main" id="{0AB32419-31D2-E43F-A9E3-713C6504C7C4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41094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la de fundo abstrata com padrão de rede">
            <a:extLst>
              <a:ext uri="{FF2B5EF4-FFF2-40B4-BE49-F238E27FC236}">
                <a16:creationId xmlns:a16="http://schemas.microsoft.com/office/drawing/2014/main" id="{5A072555-761B-6030-A718-94A68C0F8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3" t="-1"/>
          <a:stretch/>
        </p:blipFill>
        <p:spPr>
          <a:xfrm>
            <a:off x="-332507" y="-1"/>
            <a:ext cx="12552218" cy="69965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678873" y="908691"/>
            <a:ext cx="4681489" cy="269085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ARTIFICIAL INTELLIGENCE CHANGING THE FUTURE</a:t>
            </a:r>
            <a:endParaRPr lang="pt-BR" sz="4000" b="1" i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5747" y="4310250"/>
            <a:ext cx="51546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As capas de revista indicam aspectos positivos ou negativos da inteligência artificial (IA)? Qual delas destaca os avanços em diagnósticos de saúde na Índia impulsionados pela IA?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36E8BB-D652-CC19-2910-83145812E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762" y="2601"/>
            <a:ext cx="5487438" cy="7115963"/>
          </a:xfrm>
          <a:prstGeom prst="rect">
            <a:avLst/>
          </a:prstGeom>
        </p:spPr>
      </p:pic>
      <p:sp>
        <p:nvSpPr>
          <p:cNvPr id="7" name="Pentágono 6">
            <a:extLst>
              <a:ext uri="{FF2B5EF4-FFF2-40B4-BE49-F238E27FC236}">
                <a16:creationId xmlns:a16="http://schemas.microsoft.com/office/drawing/2014/main" id="{162C1AC7-FCF9-8EA2-E5A6-13533C9B6739}"/>
              </a:ext>
            </a:extLst>
          </p:cNvPr>
          <p:cNvSpPr/>
          <p:nvPr/>
        </p:nvSpPr>
        <p:spPr>
          <a:xfrm>
            <a:off x="10349345" y="6199349"/>
            <a:ext cx="1714291" cy="555476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PRÓXIMA </a:t>
            </a:r>
          </a:p>
          <a:p>
            <a:pPr algn="ctr"/>
            <a:r>
              <a:rPr lang="en-US" b="1" dirty="0"/>
              <a:t>CAPA</a:t>
            </a:r>
          </a:p>
        </p:txBody>
      </p:sp>
    </p:spTree>
    <p:extLst>
      <p:ext uri="{BB962C8B-B14F-4D97-AF65-F5344CB8AC3E}">
        <p14:creationId xmlns:p14="http://schemas.microsoft.com/office/powerpoint/2010/main" val="268072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8C0DC59-04D6-0D76-FEB4-F60B6DC8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25457"/>
              </p:ext>
            </p:extLst>
          </p:nvPr>
        </p:nvGraphicFramePr>
        <p:xfrm>
          <a:off x="1721186" y="213360"/>
          <a:ext cx="10214264" cy="6431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107132">
                  <a:extLst>
                    <a:ext uri="{9D8B030D-6E8A-4147-A177-3AD203B41FA5}">
                      <a16:colId xmlns:a16="http://schemas.microsoft.com/office/drawing/2014/main" val="511915526"/>
                    </a:ext>
                  </a:extLst>
                </a:gridCol>
                <a:gridCol w="5107132">
                  <a:extLst>
                    <a:ext uri="{9D8B030D-6E8A-4147-A177-3AD203B41FA5}">
                      <a16:colId xmlns:a16="http://schemas.microsoft.com/office/drawing/2014/main" val="1004003436"/>
                    </a:ext>
                  </a:extLst>
                </a:gridCol>
              </a:tblGrid>
              <a:tr h="936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Pros </a:t>
                      </a: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of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AI</a:t>
                      </a:r>
                    </a:p>
                    <a:p>
                      <a:pPr algn="ctr"/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Cons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pt-BR" sz="2800" b="1" kern="1200" dirty="0" err="1">
                          <a:solidFill>
                            <a:schemeClr val="lt1"/>
                          </a:solidFill>
                        </a:rPr>
                        <a:t>of</a:t>
                      </a:r>
                      <a:r>
                        <a:rPr lang="pt-BR" sz="2800" b="1" kern="1200" dirty="0">
                          <a:solidFill>
                            <a:schemeClr val="lt1"/>
                          </a:solidFill>
                        </a:rPr>
                        <a:t> AI</a:t>
                      </a:r>
                    </a:p>
                    <a:p>
                      <a:pPr algn="ctr"/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59525"/>
                  </a:ext>
                </a:extLst>
              </a:tr>
              <a:tr h="936431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 err="1"/>
                        <a:t>Assists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doctors</a:t>
                      </a:r>
                      <a:r>
                        <a:rPr lang="pt-BR" sz="2800" dirty="0"/>
                        <a:t> in </a:t>
                      </a:r>
                      <a:r>
                        <a:rPr lang="pt-BR" sz="2800" dirty="0" err="1"/>
                        <a:t>diagnosing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patients</a:t>
                      </a:r>
                      <a:endParaRPr lang="pt-BR" sz="28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/>
                        <a:t>Continues </a:t>
                      </a:r>
                      <a:r>
                        <a:rPr lang="pt-BR" sz="2800" dirty="0" err="1"/>
                        <a:t>gender</a:t>
                      </a:r>
                      <a:r>
                        <a:rPr lang="pt-BR" sz="2800" dirty="0"/>
                        <a:t>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26706"/>
                  </a:ext>
                </a:extLst>
              </a:tr>
              <a:tr h="93643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Helps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translate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languages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create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a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dependency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on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technology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81633"/>
                  </a:ext>
                </a:extLst>
              </a:tr>
              <a:tr h="135933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Offers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help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to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customers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all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day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and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night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Raises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concerns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about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ethical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decisions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83699"/>
                  </a:ext>
                </a:extLst>
              </a:tr>
              <a:tr h="135933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Performs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repetitive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tasks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without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getting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tired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Reduces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the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human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touch</a:t>
                      </a:r>
                      <a:r>
                        <a:rPr lang="pt-BR" sz="2800" kern="120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pt-BR" sz="2800" kern="1200" dirty="0" err="1">
                          <a:solidFill>
                            <a:schemeClr val="dk1"/>
                          </a:solidFill>
                          <a:effectLst/>
                        </a:rPr>
                        <a:t>services</a:t>
                      </a:r>
                      <a:endParaRPr lang="pt-BR" sz="2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37617"/>
                  </a:ext>
                </a:extLst>
              </a:tr>
            </a:tbl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179192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628649" y="1997933"/>
            <a:ext cx="10934701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includes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assessing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data for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mis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represent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re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shaping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teams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developing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AI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“She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current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project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profound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ly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shape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theoretical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foundations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technology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9122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F381BF0C-585A-C407-8175-3B99A290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" y="1168557"/>
            <a:ext cx="8940770" cy="510530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FE9E787-61D8-27BB-823E-4E5D3232DD82}"/>
              </a:ext>
            </a:extLst>
          </p:cNvPr>
          <p:cNvSpPr txBox="1">
            <a:spLocks/>
          </p:cNvSpPr>
          <p:nvPr/>
        </p:nvSpPr>
        <p:spPr>
          <a:xfrm>
            <a:off x="460665" y="6348845"/>
            <a:ext cx="8940770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UNITED NATIONS WOMEN.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Artificial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intelligence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gender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equality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[New York, USA]: UN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Women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22 maio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www.unwomen.org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-stories/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explainer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/2024/05/artificial-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intelligence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and-gender-equality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F7FB23-D6C7-4901-9D8F-9AD91D62A6E3}"/>
              </a:ext>
            </a:extLst>
          </p:cNvPr>
          <p:cNvGrpSpPr/>
          <p:nvPr/>
        </p:nvGrpSpPr>
        <p:grpSpPr>
          <a:xfrm>
            <a:off x="9185357" y="784266"/>
            <a:ext cx="2887757" cy="5216470"/>
            <a:chOff x="-371641" y="3375739"/>
            <a:chExt cx="5473733" cy="274935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F6FACAC-48EA-F6D4-014D-842315C83679}"/>
                </a:ext>
              </a:extLst>
            </p:cNvPr>
            <p:cNvSpPr txBox="1"/>
            <p:nvPr/>
          </p:nvSpPr>
          <p:spPr>
            <a:xfrm>
              <a:off x="422301" y="3740541"/>
              <a:ext cx="4679791" cy="2384556"/>
            </a:xfrm>
            <a:custGeom>
              <a:avLst/>
              <a:gdLst>
                <a:gd name="connsiteX0" fmla="*/ 0 w 4679791"/>
                <a:gd name="connsiteY0" fmla="*/ 0 h 2384556"/>
                <a:gd name="connsiteX1" fmla="*/ 4679791 w 4679791"/>
                <a:gd name="connsiteY1" fmla="*/ 0 h 2384556"/>
                <a:gd name="connsiteX2" fmla="*/ 4679791 w 4679791"/>
                <a:gd name="connsiteY2" fmla="*/ 2384556 h 2384556"/>
                <a:gd name="connsiteX3" fmla="*/ 0 w 4679791"/>
                <a:gd name="connsiteY3" fmla="*/ 2384556 h 2384556"/>
                <a:gd name="connsiteX4" fmla="*/ 0 w 4679791"/>
                <a:gd name="connsiteY4" fmla="*/ 0 h 238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9791" h="2384556" fill="none" extrusionOk="0">
                  <a:moveTo>
                    <a:pt x="0" y="0"/>
                  </a:moveTo>
                  <a:cubicBezTo>
                    <a:pt x="1921851" y="-49533"/>
                    <a:pt x="3630020" y="-14809"/>
                    <a:pt x="4679791" y="0"/>
                  </a:cubicBezTo>
                  <a:cubicBezTo>
                    <a:pt x="4767430" y="950334"/>
                    <a:pt x="4607112" y="1297325"/>
                    <a:pt x="4679791" y="2384556"/>
                  </a:cubicBezTo>
                  <a:cubicBezTo>
                    <a:pt x="3919186" y="2336325"/>
                    <a:pt x="1743796" y="2469011"/>
                    <a:pt x="0" y="2384556"/>
                  </a:cubicBezTo>
                  <a:cubicBezTo>
                    <a:pt x="-38581" y="1977482"/>
                    <a:pt x="63341" y="1171873"/>
                    <a:pt x="0" y="0"/>
                  </a:cubicBezTo>
                  <a:close/>
                </a:path>
                <a:path w="4679791" h="2384556" stroke="0" extrusionOk="0">
                  <a:moveTo>
                    <a:pt x="0" y="0"/>
                  </a:moveTo>
                  <a:cubicBezTo>
                    <a:pt x="2102113" y="118645"/>
                    <a:pt x="2394337" y="116012"/>
                    <a:pt x="4679791" y="0"/>
                  </a:cubicBezTo>
                  <a:cubicBezTo>
                    <a:pt x="4546909" y="1175560"/>
                    <a:pt x="4764742" y="1978314"/>
                    <a:pt x="4679791" y="2384556"/>
                  </a:cubicBezTo>
                  <a:cubicBezTo>
                    <a:pt x="2845725" y="2519156"/>
                    <a:pt x="1165721" y="2227360"/>
                    <a:pt x="0" y="2384556"/>
                  </a:cubicBezTo>
                  <a:cubicBezTo>
                    <a:pt x="-20187" y="1967316"/>
                    <a:pt x="-152480" y="863846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Para a entrevistada Mahfouz, “quando a tecnologia é </a:t>
              </a:r>
              <a:r>
                <a:rPr lang="pt-BR" dirty="0" err="1"/>
                <a:t>desenvol-vida</a:t>
              </a:r>
              <a:r>
                <a:rPr lang="pt-BR" dirty="0"/>
                <a:t> com apenas uma perspectiva, é como olhar para o mundo meio cego” (</a:t>
              </a:r>
              <a:r>
                <a:rPr lang="pt-BR" i="1" dirty="0"/>
                <a:t>“When </a:t>
              </a:r>
              <a:r>
                <a:rPr lang="pt-BR" i="1" dirty="0" err="1"/>
                <a:t>technology</a:t>
              </a:r>
              <a:r>
                <a:rPr lang="pt-BR" i="1" dirty="0"/>
                <a:t> [...] </a:t>
              </a:r>
              <a:r>
                <a:rPr lang="pt-BR" i="1" dirty="0" err="1"/>
                <a:t>half-blind</a:t>
              </a:r>
              <a:r>
                <a:rPr lang="pt-BR" i="1" dirty="0"/>
                <a:t>”</a:t>
              </a:r>
              <a:r>
                <a:rPr lang="pt-BR" dirty="0"/>
                <a:t>). Você concorda com essa fala? Por quê (não)? Em sua opinião, como a diversidade de perspectivas pode </a:t>
              </a:r>
              <a:r>
                <a:rPr lang="pt-BR" dirty="0" err="1"/>
                <a:t>bene-ficiar</a:t>
              </a:r>
              <a:r>
                <a:rPr lang="pt-BR" dirty="0"/>
                <a:t> o desenvolvimento tecnológico e a </a:t>
              </a:r>
              <a:r>
                <a:rPr lang="pt-BR" dirty="0" err="1"/>
                <a:t>socieda-de</a:t>
              </a:r>
              <a:r>
                <a:rPr lang="pt-BR" dirty="0"/>
                <a:t> como um todo?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FD1CAF17-B4EA-AA85-F1FF-BFD759B12E29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846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negativas,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ou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won’t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verbo principal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4E06278-C1FB-F5C2-DB86-0630E4D01ADE}"/>
              </a:ext>
            </a:extLst>
          </p:cNvPr>
          <p:cNvGraphicFramePr>
            <a:graphicFrameLocks noGrp="1"/>
          </p:cNvGraphicFramePr>
          <p:nvPr/>
        </p:nvGraphicFramePr>
        <p:xfrm>
          <a:off x="581892" y="2915825"/>
          <a:ext cx="11265286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37675">
                  <a:extLst>
                    <a:ext uri="{9D8B030D-6E8A-4147-A177-3AD203B41FA5}">
                      <a16:colId xmlns:a16="http://schemas.microsoft.com/office/drawing/2014/main" val="1864552069"/>
                    </a:ext>
                  </a:extLst>
                </a:gridCol>
                <a:gridCol w="1324265">
                  <a:extLst>
                    <a:ext uri="{9D8B030D-6E8A-4147-A177-3AD203B41FA5}">
                      <a16:colId xmlns:a16="http://schemas.microsoft.com/office/drawing/2014/main" val="399085409"/>
                    </a:ext>
                  </a:extLst>
                </a:gridCol>
                <a:gridCol w="1551617">
                  <a:extLst>
                    <a:ext uri="{9D8B030D-6E8A-4147-A177-3AD203B41FA5}">
                      <a16:colId xmlns:a16="http://schemas.microsoft.com/office/drawing/2014/main" val="1374242774"/>
                    </a:ext>
                  </a:extLst>
                </a:gridCol>
                <a:gridCol w="2432032">
                  <a:extLst>
                    <a:ext uri="{9D8B030D-6E8A-4147-A177-3AD203B41FA5}">
                      <a16:colId xmlns:a16="http://schemas.microsoft.com/office/drawing/2014/main" val="2023743754"/>
                    </a:ext>
                  </a:extLst>
                </a:gridCol>
                <a:gridCol w="1693323">
                  <a:extLst>
                    <a:ext uri="{9D8B030D-6E8A-4147-A177-3AD203B41FA5}">
                      <a16:colId xmlns:a16="http://schemas.microsoft.com/office/drawing/2014/main" val="778365505"/>
                    </a:ext>
                  </a:extLst>
                </a:gridCol>
                <a:gridCol w="1626374">
                  <a:extLst>
                    <a:ext uri="{9D8B030D-6E8A-4147-A177-3AD203B41FA5}">
                      <a16:colId xmlns:a16="http://schemas.microsoft.com/office/drawing/2014/main" val="2299794396"/>
                    </a:ext>
                  </a:extLst>
                </a:gridCol>
              </a:tblGrid>
              <a:tr h="5496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Forma afirmativa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</a:rPr>
                        <a:t>Forma negativa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50007"/>
                  </a:ext>
                </a:extLst>
              </a:tr>
              <a:tr h="185418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I/You/He/She/It/We/You/They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effectLst/>
                        </a:rPr>
                        <a:t>will</a:t>
                      </a:r>
                      <a:r>
                        <a:rPr lang="pt-BR" sz="2400" b="0" dirty="0"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be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there</a:t>
                      </a:r>
                      <a:r>
                        <a:rPr lang="pt-BR" sz="2400" b="0" dirty="0"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tomorrow</a:t>
                      </a:r>
                      <a:r>
                        <a:rPr lang="pt-BR" sz="2400" b="0" dirty="0">
                          <a:effectLst/>
                        </a:rPr>
                        <a:t>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>
                          <a:effectLst/>
                        </a:rPr>
                        <a:t> 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b="0">
                          <a:effectLst/>
                        </a:rPr>
                        <a:t>I/You/He/She/It/We/You/They</a:t>
                      </a:r>
                      <a:endParaRPr lang="pt-BR" sz="24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</a:rPr>
                        <a:t>won’t</a:t>
                      </a:r>
                      <a:r>
                        <a:rPr lang="pt-BR" sz="2400" b="1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pt-BR" sz="2400" b="0" dirty="0" err="1">
                          <a:effectLst/>
                        </a:rPr>
                        <a:t>be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>
                          <a:effectLst/>
                        </a:rPr>
                        <a:t>there tomorrow.</a:t>
                      </a:r>
                      <a:endParaRPr lang="pt-BR" sz="24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44616"/>
                  </a:ext>
                </a:extLst>
              </a:tr>
              <a:tr h="5699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1" dirty="0" err="1">
                          <a:solidFill>
                            <a:schemeClr val="accent2"/>
                          </a:solidFill>
                          <a:effectLst/>
                          <a:highlight>
                            <a:srgbClr val="FFF2CC"/>
                          </a:highlight>
                        </a:rPr>
                        <a:t>won’t</a:t>
                      </a:r>
                      <a:r>
                        <a:rPr lang="pt-BR" sz="2400" b="0" dirty="0">
                          <a:effectLst/>
                          <a:highlight>
                            <a:srgbClr val="FFF2CC"/>
                          </a:highlight>
                        </a:rPr>
                        <a:t> = </a:t>
                      </a:r>
                      <a:r>
                        <a:rPr lang="pt-BR" sz="2400" b="0" dirty="0" err="1">
                          <a:effectLst/>
                          <a:highlight>
                            <a:srgbClr val="FFF2CC"/>
                          </a:highlight>
                        </a:rPr>
                        <a:t>will</a:t>
                      </a:r>
                      <a:r>
                        <a:rPr lang="pt-BR" sz="2400" b="0" dirty="0">
                          <a:effectLst/>
                          <a:highlight>
                            <a:srgbClr val="FFF2CC"/>
                          </a:highlight>
                        </a:rPr>
                        <a:t> </a:t>
                      </a:r>
                      <a:r>
                        <a:rPr lang="pt-BR" sz="2400" b="0" dirty="0" err="1">
                          <a:effectLst/>
                          <a:highlight>
                            <a:srgbClr val="FFF2CC"/>
                          </a:highlight>
                        </a:rPr>
                        <a:t>not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4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150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will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 antes do sujeito e o verbo principal está em sua forma básica.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3313247"/>
            <a:ext cx="11265287" cy="257641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E9A99F-121D-A710-082D-D18921E2DEBF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334335"/>
          <a:ext cx="11265287" cy="25764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965739608"/>
                    </a:ext>
                  </a:extLst>
                </a:gridCol>
                <a:gridCol w="2086006">
                  <a:extLst>
                    <a:ext uri="{9D8B030D-6E8A-4147-A177-3AD203B41FA5}">
                      <a16:colId xmlns:a16="http://schemas.microsoft.com/office/drawing/2014/main" val="3841074776"/>
                    </a:ext>
                  </a:extLst>
                </a:gridCol>
                <a:gridCol w="813058">
                  <a:extLst>
                    <a:ext uri="{9D8B030D-6E8A-4147-A177-3AD203B41FA5}">
                      <a16:colId xmlns:a16="http://schemas.microsoft.com/office/drawing/2014/main" val="1311669493"/>
                    </a:ext>
                  </a:extLst>
                </a:gridCol>
                <a:gridCol w="1753303">
                  <a:extLst>
                    <a:ext uri="{9D8B030D-6E8A-4147-A177-3AD203B41FA5}">
                      <a16:colId xmlns:a16="http://schemas.microsoft.com/office/drawing/2014/main" val="3882575630"/>
                    </a:ext>
                  </a:extLst>
                </a:gridCol>
                <a:gridCol w="1197715">
                  <a:extLst>
                    <a:ext uri="{9D8B030D-6E8A-4147-A177-3AD203B41FA5}">
                      <a16:colId xmlns:a16="http://schemas.microsoft.com/office/drawing/2014/main" val="1696511158"/>
                    </a:ext>
                  </a:extLst>
                </a:gridCol>
                <a:gridCol w="2571339">
                  <a:extLst>
                    <a:ext uri="{9D8B030D-6E8A-4147-A177-3AD203B41FA5}">
                      <a16:colId xmlns:a16="http://schemas.microsoft.com/office/drawing/2014/main" val="7590481"/>
                    </a:ext>
                  </a:extLst>
                </a:gridCol>
                <a:gridCol w="1815166">
                  <a:extLst>
                    <a:ext uri="{9D8B030D-6E8A-4147-A177-3AD203B41FA5}">
                      <a16:colId xmlns:a16="http://schemas.microsoft.com/office/drawing/2014/main" val="89529767"/>
                    </a:ext>
                  </a:extLst>
                </a:gridCol>
              </a:tblGrid>
              <a:tr h="3271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Forma interrogativa</a:t>
                      </a:r>
                      <a:endParaRPr lang="pt-BR" sz="24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Respostas curtas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97686"/>
                  </a:ext>
                </a:extLst>
              </a:tr>
              <a:tr h="11036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Will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</a:rPr>
                        <a:t>I/you/he/she/it/we/you/they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be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there</a:t>
                      </a:r>
                      <a:r>
                        <a:rPr lang="pt-BR" sz="2400" dirty="0">
                          <a:effectLst/>
                        </a:rPr>
                        <a:t> </a:t>
                      </a:r>
                      <a:r>
                        <a:rPr lang="pt-BR" sz="2400" dirty="0" err="1">
                          <a:effectLst/>
                        </a:rPr>
                        <a:t>tomorrow</a:t>
                      </a:r>
                      <a:r>
                        <a:rPr lang="pt-BR" sz="2400" dirty="0">
                          <a:effectLst/>
                        </a:rPr>
                        <a:t>?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Yes,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I/you/he/she/it/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will.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80517"/>
                  </a:ext>
                </a:extLst>
              </a:tr>
              <a:tr h="11036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>
                          <a:effectLst/>
                        </a:rPr>
                        <a:t>No,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I/you/he/she/it/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</a:rPr>
                        <a:t>we/you/they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won’t</a:t>
                      </a:r>
                      <a:r>
                        <a:rPr lang="pt-BR" sz="2400" dirty="0">
                          <a:effectLst/>
                        </a:rPr>
                        <a:t>.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42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63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going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2915825"/>
            <a:ext cx="11265287" cy="297383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541C93-CF9E-50C0-3674-CDA6D63745FA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915825"/>
          <a:ext cx="11265287" cy="297383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98964">
                  <a:extLst>
                    <a:ext uri="{9D8B030D-6E8A-4147-A177-3AD203B41FA5}">
                      <a16:colId xmlns:a16="http://schemas.microsoft.com/office/drawing/2014/main" val="1426741579"/>
                    </a:ext>
                  </a:extLst>
                </a:gridCol>
                <a:gridCol w="820881">
                  <a:extLst>
                    <a:ext uri="{9D8B030D-6E8A-4147-A177-3AD203B41FA5}">
                      <a16:colId xmlns:a16="http://schemas.microsoft.com/office/drawing/2014/main" val="1585574360"/>
                    </a:ext>
                  </a:extLst>
                </a:gridCol>
                <a:gridCol w="1631373">
                  <a:extLst>
                    <a:ext uri="{9D8B030D-6E8A-4147-A177-3AD203B41FA5}">
                      <a16:colId xmlns:a16="http://schemas.microsoft.com/office/drawing/2014/main" val="1324558389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295666181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8798208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911765633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1336374113"/>
                    </a:ext>
                  </a:extLst>
                </a:gridCol>
                <a:gridCol w="853596">
                  <a:extLst>
                    <a:ext uri="{9D8B030D-6E8A-4147-A177-3AD203B41FA5}">
                      <a16:colId xmlns:a16="http://schemas.microsoft.com/office/drawing/2014/main" val="3319235919"/>
                    </a:ext>
                  </a:extLst>
                </a:gridCol>
              </a:tblGrid>
              <a:tr h="3905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afirmativa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effectLst/>
                        </a:rPr>
                        <a:t>Forma negativa</a:t>
                      </a:r>
                      <a:endParaRPr lang="pt-BR" sz="24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24942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b="0" dirty="0" err="1">
                          <a:effectLst/>
                        </a:rPr>
                        <a:t>I</a:t>
                      </a:r>
                      <a:endParaRPr lang="pt-BR" sz="22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am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going</a:t>
                      </a:r>
                      <a:r>
                        <a:rPr lang="pt-BR" sz="2200" dirty="0">
                          <a:effectLst/>
                        </a:rPr>
                        <a:t> </a:t>
                      </a:r>
                      <a:r>
                        <a:rPr lang="pt-BR" sz="2200" dirty="0" err="1">
                          <a:effectLst/>
                        </a:rPr>
                        <a:t>to</a:t>
                      </a:r>
                      <a:r>
                        <a:rPr lang="pt-BR" sz="2200" dirty="0">
                          <a:effectLst/>
                        </a:rPr>
                        <a:t> </a:t>
                      </a:r>
                      <a:r>
                        <a:rPr lang="pt-BR" sz="2200" dirty="0" err="1">
                          <a:effectLst/>
                        </a:rPr>
                        <a:t>be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effectLst/>
                        </a:rPr>
                        <a:t>late.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I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’m not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going to be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late.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328929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b="0" dirty="0">
                          <a:effectLst/>
                        </a:rPr>
                        <a:t>He/She/It</a:t>
                      </a:r>
                      <a:endParaRPr lang="pt-BR" sz="22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>
                          <a:effectLst/>
                        </a:rPr>
                        <a:t>is</a:t>
                      </a:r>
                      <a:endParaRPr lang="pt-BR" sz="22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>
                          <a:effectLst/>
                        </a:rPr>
                        <a:t>He/She/It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200" dirty="0" err="1">
                          <a:effectLst/>
                        </a:rPr>
                        <a:t>isn’t</a:t>
                      </a:r>
                      <a:endParaRPr lang="pt-BR" sz="22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843517"/>
                  </a:ext>
                </a:extLst>
              </a:tr>
              <a:tr h="8611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b="0" dirty="0" err="1">
                          <a:effectLst/>
                        </a:rPr>
                        <a:t>You</a:t>
                      </a:r>
                      <a:r>
                        <a:rPr lang="pt-BR" sz="2400" b="0" dirty="0">
                          <a:effectLst/>
                        </a:rPr>
                        <a:t>/</a:t>
                      </a:r>
                      <a:r>
                        <a:rPr lang="pt-BR" sz="2400" b="0" dirty="0" err="1">
                          <a:effectLst/>
                        </a:rPr>
                        <a:t>We</a:t>
                      </a:r>
                      <a:r>
                        <a:rPr lang="pt-BR" sz="2400" b="0" dirty="0">
                          <a:effectLst/>
                        </a:rPr>
                        <a:t>/They</a:t>
                      </a:r>
                      <a:endParaRPr lang="pt-BR" sz="24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>
                          <a:effectLst/>
                        </a:rPr>
                        <a:t>are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You</a:t>
                      </a:r>
                      <a:r>
                        <a:rPr lang="pt-BR" sz="2400" dirty="0">
                          <a:effectLst/>
                        </a:rPr>
                        <a:t>/</a:t>
                      </a:r>
                      <a:r>
                        <a:rPr lang="pt-BR" sz="2400" dirty="0" err="1">
                          <a:effectLst/>
                        </a:rPr>
                        <a:t>We</a:t>
                      </a:r>
                      <a:r>
                        <a:rPr lang="pt-BR" sz="2400" dirty="0">
                          <a:effectLst/>
                        </a:rPr>
                        <a:t>/They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400" dirty="0" err="1">
                          <a:effectLst/>
                        </a:rPr>
                        <a:t>aren’t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01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4D22-D27F-01D6-7C9B-16095CD5D24E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futuro com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going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am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/are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BEBF9D0-223B-E9CA-BCE4-B704B319DED2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7018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8: future </a:t>
            </a:r>
            <a:r>
              <a:rPr lang="pt-BR" sz="4000" b="1" dirty="0" err="1"/>
              <a:t>with</a:t>
            </a:r>
            <a:r>
              <a:rPr lang="pt-BR" sz="4000" b="1" dirty="0"/>
              <a:t> </a:t>
            </a:r>
            <a:r>
              <a:rPr lang="pt-BR" sz="4000" b="1" dirty="0" err="1"/>
              <a:t>will</a:t>
            </a:r>
            <a:r>
              <a:rPr lang="pt-BR" sz="4000" b="1" dirty="0"/>
              <a:t>/</a:t>
            </a:r>
          </a:p>
          <a:p>
            <a:r>
              <a:rPr lang="pt-BR" sz="4000" b="1" i="1" dirty="0"/>
              <a:t>Be </a:t>
            </a:r>
            <a:r>
              <a:rPr lang="pt-BR" sz="4000" b="1" i="1" dirty="0" err="1"/>
              <a:t>going</a:t>
            </a:r>
            <a:r>
              <a:rPr lang="pt-BR" sz="4000" b="1" i="1" dirty="0"/>
              <a:t> </a:t>
            </a:r>
            <a:r>
              <a:rPr lang="pt-BR" sz="4000" b="1" i="1" dirty="0" err="1"/>
              <a:t>to</a:t>
            </a:r>
            <a:endParaRPr lang="pt-BR" sz="4000" b="1" i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3DAEBF-B2A2-98E2-3B48-43874ED0E885}"/>
              </a:ext>
            </a:extLst>
          </p:cNvPr>
          <p:cNvSpPr/>
          <p:nvPr/>
        </p:nvSpPr>
        <p:spPr>
          <a:xfrm>
            <a:off x="581891" y="3118923"/>
            <a:ext cx="11265287" cy="352653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A1D5A4E-912A-123A-A847-D49B52003B3D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3118084"/>
          <a:ext cx="11265286" cy="352675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2835">
                  <a:extLst>
                    <a:ext uri="{9D8B030D-6E8A-4147-A177-3AD203B41FA5}">
                      <a16:colId xmlns:a16="http://schemas.microsoft.com/office/drawing/2014/main" val="124269746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839288677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3271124435"/>
                    </a:ext>
                  </a:extLst>
                </a:gridCol>
                <a:gridCol w="987136">
                  <a:extLst>
                    <a:ext uri="{9D8B030D-6E8A-4147-A177-3AD203B41FA5}">
                      <a16:colId xmlns:a16="http://schemas.microsoft.com/office/drawing/2014/main" val="3980462164"/>
                    </a:ext>
                  </a:extLst>
                </a:gridCol>
                <a:gridCol w="1818409">
                  <a:extLst>
                    <a:ext uri="{9D8B030D-6E8A-4147-A177-3AD203B41FA5}">
                      <a16:colId xmlns:a16="http://schemas.microsoft.com/office/drawing/2014/main" val="3967506533"/>
                    </a:ext>
                  </a:extLst>
                </a:gridCol>
                <a:gridCol w="2369128">
                  <a:extLst>
                    <a:ext uri="{9D8B030D-6E8A-4147-A177-3AD203B41FA5}">
                      <a16:colId xmlns:a16="http://schemas.microsoft.com/office/drawing/2014/main" val="3031414077"/>
                    </a:ext>
                  </a:extLst>
                </a:gridCol>
                <a:gridCol w="1529005">
                  <a:extLst>
                    <a:ext uri="{9D8B030D-6E8A-4147-A177-3AD203B41FA5}">
                      <a16:colId xmlns:a16="http://schemas.microsoft.com/office/drawing/2014/main" val="2398064411"/>
                    </a:ext>
                  </a:extLst>
                </a:gridCol>
              </a:tblGrid>
              <a:tr h="3069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Forma interrogativa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Respostas curtas</a:t>
                      </a:r>
                      <a:endParaRPr lang="pt-BR" sz="2000" b="1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832"/>
                  </a:ext>
                </a:extLst>
              </a:tr>
              <a:tr h="40269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Am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going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r>
                        <a:rPr lang="pt-BR" sz="2000" dirty="0" err="1">
                          <a:effectLst/>
                        </a:rPr>
                        <a:t>to</a:t>
                      </a:r>
                      <a:r>
                        <a:rPr lang="pt-BR" sz="2000" dirty="0">
                          <a:effectLst/>
                        </a:rPr>
                        <a:t> </a:t>
                      </a:r>
                      <a:r>
                        <a:rPr lang="pt-BR" sz="2000" dirty="0" err="1">
                          <a:effectLst/>
                        </a:rPr>
                        <a:t>be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late?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Yes,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am.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04498"/>
                  </a:ext>
                </a:extLst>
              </a:tr>
              <a:tr h="4192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he/she/it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is.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093308"/>
                  </a:ext>
                </a:extLst>
              </a:tr>
              <a:tr h="79137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Is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he</a:t>
                      </a:r>
                      <a:r>
                        <a:rPr lang="pt-BR" sz="2000" dirty="0">
                          <a:effectLst/>
                        </a:rPr>
                        <a:t>/</a:t>
                      </a:r>
                      <a:r>
                        <a:rPr lang="pt-BR" sz="2000" dirty="0" err="1">
                          <a:effectLst/>
                        </a:rPr>
                        <a:t>she</a:t>
                      </a:r>
                      <a:r>
                        <a:rPr lang="pt-BR" sz="2000" dirty="0">
                          <a:effectLst/>
                        </a:rPr>
                        <a:t>/it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are.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817586"/>
                  </a:ext>
                </a:extLst>
              </a:tr>
              <a:tr h="4026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>
                          <a:effectLst/>
                        </a:rPr>
                        <a:t>No,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’m not.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515411"/>
                  </a:ext>
                </a:extLst>
              </a:tr>
              <a:tr h="40269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Are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he/she/it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isn’t.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261100"/>
                  </a:ext>
                </a:extLst>
              </a:tr>
              <a:tr h="7913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>
                          <a:effectLst/>
                        </a:rPr>
                        <a:t>you/we/they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dirty="0" err="1">
                          <a:effectLst/>
                        </a:rPr>
                        <a:t>aren’t</a:t>
                      </a:r>
                      <a:r>
                        <a:rPr lang="pt-BR" sz="2000" dirty="0">
                          <a:effectLst/>
                        </a:rPr>
                        <a:t>.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4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0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9057D8-E19B-3FE4-F140-0237D1545A95}"/>
              </a:ext>
            </a:extLst>
          </p:cNvPr>
          <p:cNvSpPr txBox="1"/>
          <p:nvPr/>
        </p:nvSpPr>
        <p:spPr>
          <a:xfrm>
            <a:off x="466170" y="1259555"/>
            <a:ext cx="5973707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Don’t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write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they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said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not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your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mother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tongue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…The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language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speak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Becomes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mine, its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distortions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its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queerness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All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mine, mine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alone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half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half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Indian,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funny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perhaps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but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honest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as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human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as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am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human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...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…It voices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joys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longings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Hopes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Kamala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Das, 1965:10)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93DD5F-4B6C-D29B-1B68-E74D93C48B6E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8CB88FB-FEEC-E7A0-75BA-778B90B2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B81C9-9F5D-96D6-D54B-929074894329}"/>
              </a:ext>
            </a:extLst>
          </p:cNvPr>
          <p:cNvSpPr txBox="1"/>
          <p:nvPr/>
        </p:nvSpPr>
        <p:spPr>
          <a:xfrm>
            <a:off x="6699553" y="874835"/>
            <a:ext cx="5175196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(Enem) A poetisa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Kamala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Das, como muitos escritores indianos, escreve suas obras em inglês, apesar de essa não ser sua primeira língua. Nesses versos, ela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usa a língua inglesa com efeito humorístico.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recorre a vozes de vários escritores ingleses.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adverte sobre o uso distorcido da língua inglesa.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demonstra consciência de sua identidade linguística.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reconhece a incompreensão na sua maneira de falar inglês.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7B58A2A-550E-AE28-5E7F-C60EE4FB7259}"/>
              </a:ext>
            </a:extLst>
          </p:cNvPr>
          <p:cNvSpPr txBox="1">
            <a:spLocks/>
          </p:cNvSpPr>
          <p:nvPr/>
        </p:nvSpPr>
        <p:spPr>
          <a:xfrm>
            <a:off x="915034" y="5685451"/>
            <a:ext cx="552484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GARGESH, R. South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In: KACHRU, B. B.; KACHRU,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.; NELSON, C. L. (Eds.).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Handbook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World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Singapore: Blackwell, 2006.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pt-BR" sz="10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2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10EFFEAB-0B9F-E3EC-E597-60A1CB57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651" y="613598"/>
            <a:ext cx="8586603" cy="37921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E19C2DE-9211-34B4-590D-80E196965763}"/>
              </a:ext>
            </a:extLst>
          </p:cNvPr>
          <p:cNvSpPr txBox="1"/>
          <p:nvPr/>
        </p:nvSpPr>
        <p:spPr>
          <a:xfrm>
            <a:off x="400746" y="4974060"/>
            <a:ext cx="1139050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alternativa que aborda a ideia central do poema.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poema discute a importância de esquecer o passado e focar apenas no futuro.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O poema explora a ideia de aprender com o passado, valorizar o presente e manter a esperança para o futuro, mesmo diante de falhas.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3169227" y="4456480"/>
            <a:ext cx="8694854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RUSSELL, Kathy.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Today’s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walk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Family friend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poems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19 dez. 2008.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www.familyfriendpoems.com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poem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todays-walk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8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2088573" y="4122504"/>
            <a:ext cx="8565284" cy="42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CANTÚ, Hector; CASTELLANOS, Carlos. [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Baldo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1 jul. 2006.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/baldo/2006/07/01. Acesso em: 11 out.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164EB3-59B8-CBC0-B62A-2F85B38B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43" y="1162403"/>
            <a:ext cx="9115714" cy="2845151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A8DCE93-90A4-40A7-88D9-078BE4E600DA}"/>
              </a:ext>
            </a:extLst>
          </p:cNvPr>
          <p:cNvGrpSpPr/>
          <p:nvPr/>
        </p:nvGrpSpPr>
        <p:grpSpPr>
          <a:xfrm>
            <a:off x="2361772" y="4665792"/>
            <a:ext cx="8292085" cy="2003885"/>
            <a:chOff x="667639" y="3653681"/>
            <a:chExt cx="3845931" cy="200388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7E48CC9-13D8-7C23-64B2-CB50082B365B}"/>
                </a:ext>
              </a:extLst>
            </p:cNvPr>
            <p:cNvSpPr txBox="1"/>
            <p:nvPr/>
          </p:nvSpPr>
          <p:spPr>
            <a:xfrm>
              <a:off x="839244" y="4087906"/>
              <a:ext cx="3674326" cy="1569660"/>
            </a:xfrm>
            <a:custGeom>
              <a:avLst/>
              <a:gdLst>
                <a:gd name="connsiteX0" fmla="*/ 0 w 3674326"/>
                <a:gd name="connsiteY0" fmla="*/ 0 h 1569660"/>
                <a:gd name="connsiteX1" fmla="*/ 3674326 w 3674326"/>
                <a:gd name="connsiteY1" fmla="*/ 0 h 1569660"/>
                <a:gd name="connsiteX2" fmla="*/ 3674326 w 3674326"/>
                <a:gd name="connsiteY2" fmla="*/ 1569660 h 1569660"/>
                <a:gd name="connsiteX3" fmla="*/ 0 w 3674326"/>
                <a:gd name="connsiteY3" fmla="*/ 1569660 h 1569660"/>
                <a:gd name="connsiteX4" fmla="*/ 0 w 3674326"/>
                <a:gd name="connsiteY4" fmla="*/ 0 h 156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326" h="1569660" fill="none" extrusionOk="0">
                  <a:moveTo>
                    <a:pt x="0" y="0"/>
                  </a:moveTo>
                  <a:cubicBezTo>
                    <a:pt x="658711" y="-49533"/>
                    <a:pt x="2842138" y="-14809"/>
                    <a:pt x="3674326" y="0"/>
                  </a:cubicBezTo>
                  <a:cubicBezTo>
                    <a:pt x="3571446" y="604354"/>
                    <a:pt x="3653532" y="1131347"/>
                    <a:pt x="3674326" y="1569660"/>
                  </a:cubicBezTo>
                  <a:cubicBezTo>
                    <a:pt x="2573464" y="1521429"/>
                    <a:pt x="1580871" y="1654115"/>
                    <a:pt x="0" y="1569660"/>
                  </a:cubicBezTo>
                  <a:cubicBezTo>
                    <a:pt x="14018" y="1225496"/>
                    <a:pt x="120773" y="553610"/>
                    <a:pt x="0" y="0"/>
                  </a:cubicBezTo>
                  <a:close/>
                </a:path>
                <a:path w="3674326" h="1569660" stroke="0" extrusionOk="0">
                  <a:moveTo>
                    <a:pt x="0" y="0"/>
                  </a:moveTo>
                  <a:cubicBezTo>
                    <a:pt x="610253" y="118645"/>
                    <a:pt x="2156562" y="116012"/>
                    <a:pt x="3674326" y="0"/>
                  </a:cubicBezTo>
                  <a:cubicBezTo>
                    <a:pt x="3674807" y="487818"/>
                    <a:pt x="3662104" y="792603"/>
                    <a:pt x="3674326" y="1569660"/>
                  </a:cubicBezTo>
                  <a:cubicBezTo>
                    <a:pt x="3087360" y="1704260"/>
                    <a:pt x="486545" y="1412464"/>
                    <a:pt x="0" y="1569660"/>
                  </a:cubicBezTo>
                  <a:cubicBezTo>
                    <a:pt x="94608" y="1029083"/>
                    <a:pt x="141027" y="20138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Em </a:t>
              </a:r>
              <a:r>
                <a:rPr lang="en-US" sz="2400" dirty="0" err="1"/>
                <a:t>linguagem</a:t>
              </a:r>
              <a:r>
                <a:rPr lang="en-US" sz="2400" dirty="0"/>
                <a:t> </a:t>
              </a:r>
              <a:r>
                <a:rPr lang="en-US" sz="2400" dirty="0" err="1"/>
                <a:t>falada</a:t>
              </a:r>
              <a:r>
                <a:rPr lang="en-US" sz="2400" dirty="0"/>
                <a:t>, </a:t>
              </a:r>
              <a:r>
                <a:rPr lang="en-US" sz="2400" dirty="0" err="1"/>
                <a:t>é</a:t>
              </a:r>
              <a:r>
                <a:rPr lang="en-US" sz="2400" dirty="0"/>
                <a:t> </a:t>
              </a:r>
              <a:r>
                <a:rPr lang="en-US" sz="2400" dirty="0" err="1"/>
                <a:t>muito</a:t>
              </a:r>
              <a:r>
                <a:rPr lang="en-US" sz="2400" dirty="0"/>
                <a:t> </a:t>
              </a:r>
              <a:r>
                <a:rPr lang="en-US" sz="2400" dirty="0" err="1"/>
                <a:t>comum</a:t>
              </a:r>
              <a:r>
                <a:rPr lang="en-US" sz="2400" dirty="0"/>
                <a:t> usar </a:t>
              </a:r>
              <a:r>
                <a:rPr lang="en-US" sz="2400" b="1" i="1" dirty="0" err="1"/>
                <a:t>gonna</a:t>
              </a:r>
              <a:r>
                <a:rPr lang="en-US" sz="2400" dirty="0"/>
                <a:t> no </a:t>
              </a:r>
              <a:r>
                <a:rPr lang="en-US" sz="2400" dirty="0" err="1"/>
                <a:t>lugar</a:t>
              </a:r>
              <a:r>
                <a:rPr lang="en-US" sz="2400" dirty="0"/>
                <a:t> de </a:t>
              </a:r>
              <a:r>
                <a:rPr lang="en-US" sz="2400" b="1" i="1" dirty="0"/>
                <a:t>going to</a:t>
              </a:r>
              <a:r>
                <a:rPr lang="en-US" sz="2400" dirty="0"/>
                <a:t>.  </a:t>
              </a:r>
            </a:p>
            <a:p>
              <a:r>
                <a:rPr lang="en-US" sz="2400" dirty="0" err="1"/>
                <a:t>Exemplo</a:t>
              </a:r>
              <a:r>
                <a:rPr lang="en-US" sz="2400" dirty="0"/>
                <a:t>: </a:t>
              </a:r>
              <a:r>
                <a:rPr lang="en-US" sz="2400" i="1" dirty="0"/>
                <a:t>Gracie</a:t>
              </a:r>
              <a:r>
                <a:rPr lang="en-US" sz="2400" b="1" i="1" dirty="0"/>
                <a:t>’s </a:t>
              </a:r>
              <a:r>
                <a:rPr lang="en-US" sz="2400" b="1" i="1" dirty="0" err="1"/>
                <a:t>gonna</a:t>
              </a:r>
              <a:r>
                <a:rPr lang="en-US" sz="2400" b="1" i="1" dirty="0"/>
                <a:t> be </a:t>
              </a:r>
              <a:r>
                <a:rPr lang="en-US" sz="2400" i="1" dirty="0"/>
                <a:t>smarter when she grows up. </a:t>
              </a:r>
            </a:p>
            <a:p>
              <a:r>
                <a:rPr lang="en-US" sz="2400" i="1" dirty="0"/>
                <a:t>(= Gracie</a:t>
              </a:r>
              <a:r>
                <a:rPr lang="en-US" sz="2400" b="1" i="1" dirty="0"/>
                <a:t>’s going to be </a:t>
              </a:r>
              <a:r>
                <a:rPr lang="en-US" sz="2400" i="1" dirty="0"/>
                <a:t>smarter when she grows up.)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5F2783A4-0E4D-3216-63D3-28FDED6FD352}"/>
                </a:ext>
              </a:extLst>
            </p:cNvPr>
            <p:cNvSpPr/>
            <p:nvPr/>
          </p:nvSpPr>
          <p:spPr>
            <a:xfrm rot="21406225">
              <a:off x="667639" y="3653681"/>
              <a:ext cx="1514485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858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A105AD2-4857-0EEF-7FB9-32CFAA6D368F}"/>
              </a:ext>
            </a:extLst>
          </p:cNvPr>
          <p:cNvGrpSpPr/>
          <p:nvPr/>
        </p:nvGrpSpPr>
        <p:grpSpPr>
          <a:xfrm>
            <a:off x="551233" y="1277546"/>
            <a:ext cx="4611188" cy="4662471"/>
            <a:chOff x="-371641" y="3375739"/>
            <a:chExt cx="8740490" cy="245737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18CBD73-9D68-D2B8-8818-66DB31DB5705}"/>
                </a:ext>
              </a:extLst>
            </p:cNvPr>
            <p:cNvSpPr txBox="1"/>
            <p:nvPr/>
          </p:nvSpPr>
          <p:spPr>
            <a:xfrm>
              <a:off x="-218578" y="3740541"/>
              <a:ext cx="8587427" cy="2092569"/>
            </a:xfrm>
            <a:custGeom>
              <a:avLst/>
              <a:gdLst>
                <a:gd name="connsiteX0" fmla="*/ 0 w 8587427"/>
                <a:gd name="connsiteY0" fmla="*/ 0 h 2092569"/>
                <a:gd name="connsiteX1" fmla="*/ 8587427 w 8587427"/>
                <a:gd name="connsiteY1" fmla="*/ 0 h 2092569"/>
                <a:gd name="connsiteX2" fmla="*/ 8587427 w 8587427"/>
                <a:gd name="connsiteY2" fmla="*/ 2092569 h 2092569"/>
                <a:gd name="connsiteX3" fmla="*/ 0 w 8587427"/>
                <a:gd name="connsiteY3" fmla="*/ 2092569 h 2092569"/>
                <a:gd name="connsiteX4" fmla="*/ 0 w 8587427"/>
                <a:gd name="connsiteY4" fmla="*/ 0 h 209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427" h="2092569" fill="none" extrusionOk="0">
                  <a:moveTo>
                    <a:pt x="0" y="0"/>
                  </a:moveTo>
                  <a:cubicBezTo>
                    <a:pt x="2712478" y="-49533"/>
                    <a:pt x="7255958" y="-14809"/>
                    <a:pt x="8587427" y="0"/>
                  </a:cubicBezTo>
                  <a:cubicBezTo>
                    <a:pt x="8675066" y="415329"/>
                    <a:pt x="8514748" y="1151471"/>
                    <a:pt x="8587427" y="2092569"/>
                  </a:cubicBezTo>
                  <a:cubicBezTo>
                    <a:pt x="7204850" y="2044338"/>
                    <a:pt x="2743928" y="2177024"/>
                    <a:pt x="0" y="2092569"/>
                  </a:cubicBezTo>
                  <a:cubicBezTo>
                    <a:pt x="-38581" y="1364213"/>
                    <a:pt x="63341" y="441613"/>
                    <a:pt x="0" y="0"/>
                  </a:cubicBezTo>
                  <a:close/>
                </a:path>
                <a:path w="8587427" h="2092569" stroke="0" extrusionOk="0">
                  <a:moveTo>
                    <a:pt x="0" y="0"/>
                  </a:moveTo>
                  <a:cubicBezTo>
                    <a:pt x="4242651" y="118645"/>
                    <a:pt x="6125027" y="116012"/>
                    <a:pt x="8587427" y="0"/>
                  </a:cubicBezTo>
                  <a:cubicBezTo>
                    <a:pt x="8454545" y="309644"/>
                    <a:pt x="8672378" y="1112461"/>
                    <a:pt x="8587427" y="2092569"/>
                  </a:cubicBezTo>
                  <a:cubicBezTo>
                    <a:pt x="7038564" y="2227169"/>
                    <a:pt x="3085431" y="1935373"/>
                    <a:pt x="0" y="2092569"/>
                  </a:cubicBezTo>
                  <a:cubicBezTo>
                    <a:pt x="-20187" y="1704360"/>
                    <a:pt x="-152480" y="77600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Joy</a:t>
              </a:r>
              <a:r>
                <a:rPr lang="pt-BR" dirty="0"/>
                <a:t> </a:t>
              </a:r>
              <a:r>
                <a:rPr lang="pt-BR" dirty="0" err="1"/>
                <a:t>Buolamwini</a:t>
              </a:r>
              <a:r>
                <a:rPr lang="pt-BR" dirty="0"/>
                <a:t> fundou a </a:t>
              </a:r>
              <a:r>
                <a:rPr lang="pt-BR" dirty="0" err="1"/>
                <a:t>Algorithmic</a:t>
              </a:r>
              <a:r>
                <a:rPr lang="pt-BR" dirty="0"/>
                <a:t> Justice League para destacar e combater os vieses de gênero e de etnia em algoritmos, particularmente nos sistemas de reconhecimento facial. Sua pesquisa revelou que esses sistemas têm taxas de erro significativamente mais altas para pessoas negras e mulheres, comparadas a homens brancos. Levando em consideração o resultado dessa pesquisa, para você, quais são as consequências de sistemas de reconhecimento facial enviesados? Em sua opinião, como governos podem combater essas tecnologias que reforçam sistemas de poder desiguais?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E089CCE6-2985-E413-D8BC-37118AF37D0A}"/>
                </a:ext>
              </a:extLst>
            </p:cNvPr>
            <p:cNvSpPr/>
            <p:nvPr/>
          </p:nvSpPr>
          <p:spPr>
            <a:xfrm rot="21337717">
              <a:off x="-371641" y="3375739"/>
              <a:ext cx="4508334" cy="365567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363008" y="5940017"/>
            <a:ext cx="4904510" cy="86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BUOLAMWINI,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Unmasking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AI: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mission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protect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human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a world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machines. New York, USA: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Penguin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Random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House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2023. capa. Disponível em: https:/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enguinrandomhousehighereducation.com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/2023/11/08/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excerpt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unmasking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-ai/.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Unmasking AI by Joy Buolamwini: 9780593241844 | PenguinRandomHouse.com:  Books">
            <a:extLst>
              <a:ext uri="{FF2B5EF4-FFF2-40B4-BE49-F238E27FC236}">
                <a16:creationId xmlns:a16="http://schemas.microsoft.com/office/drawing/2014/main" id="{BC3BFF88-1D97-5FCF-E3CA-7235CACB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62" y="245917"/>
            <a:ext cx="6366165" cy="63661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3524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A375FE3A-FAC1-D6FD-94E1-E981F2B07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19" y="3813465"/>
            <a:ext cx="6035864" cy="304453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CBF5EFC-A325-9527-24A2-E09A0946E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43" y="-5550"/>
            <a:ext cx="6050240" cy="39437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BF17853-3E5B-4C6A-B5F6-A47B49198830}"/>
              </a:ext>
            </a:extLst>
          </p:cNvPr>
          <p:cNvSpPr txBox="1">
            <a:spLocks/>
          </p:cNvSpPr>
          <p:nvPr/>
        </p:nvSpPr>
        <p:spPr>
          <a:xfrm>
            <a:off x="6288013" y="6319125"/>
            <a:ext cx="5746868" cy="868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FARRAR, Jon.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does it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mean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be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human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? 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[London]: BBC Earth, [2022].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www.bbcearth.com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what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-does-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itmean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to-be-human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24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96828B-819A-75EC-EA30-CF192489EFFA}"/>
              </a:ext>
            </a:extLst>
          </p:cNvPr>
          <p:cNvSpPr txBox="1"/>
          <p:nvPr/>
        </p:nvSpPr>
        <p:spPr>
          <a:xfrm>
            <a:off x="6455829" y="674400"/>
            <a:ext cx="5411236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latin typeface="+mj-lt"/>
              </a:rPr>
              <a:t>Leia o texto e escolha 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 única alternativa que não apresenta uma afirmação verdadeira sobre a pergunta “O que significa ser humano?”</a:t>
            </a:r>
          </a:p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(“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What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does it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mean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human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?”). </a:t>
            </a:r>
          </a:p>
          <a:p>
            <a:endParaRPr lang="pt-BR" sz="2200" b="1" dirty="0">
              <a:solidFill>
                <a:srgbClr val="2F2F2E"/>
              </a:solidFill>
              <a:effectLst/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Revela a complexidade da vida humana.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Aborda as contradições e os mistérios da vida humana.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Tem sido explorada por milhares de anos por diferentes grupos.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Foi uma das questões de reflexão de diferentes filósofos ao longo dos anos.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Foi respondida apenas por cientistas que capturaram a vastidão da experiência humana.</a:t>
            </a:r>
          </a:p>
        </p:txBody>
      </p:sp>
    </p:spTree>
    <p:extLst>
      <p:ext uri="{BB962C8B-B14F-4D97-AF65-F5344CB8AC3E}">
        <p14:creationId xmlns:p14="http://schemas.microsoft.com/office/powerpoint/2010/main" val="416336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unhos sendo levantados">
            <a:extLst>
              <a:ext uri="{FF2B5EF4-FFF2-40B4-BE49-F238E27FC236}">
                <a16:creationId xmlns:a16="http://schemas.microsoft.com/office/drawing/2014/main" id="{CD38915E-7719-CBF7-FD0F-A47E1C3FB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4593"/>
            <a:ext cx="12251357" cy="695259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2" y="262148"/>
            <a:ext cx="9101837" cy="14083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WOMEN SHAPING THE WORLD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2617075" y="6287591"/>
            <a:ext cx="691350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CHISHOLM apud STEWART, Jessica et al. 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50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inspirational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quotes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by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powerful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women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in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hist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ory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. [S. l.]: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My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modern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met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24 jun. 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mymodernmet.com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inspirational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-quotes-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women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/.Acesso em: 19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1484257" y="3102656"/>
            <a:ext cx="922348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 citação de Shirley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Chisholm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2808560" y="3749937"/>
            <a:ext cx="6722023" cy="2431435"/>
          </a:xfrm>
          <a:custGeom>
            <a:avLst/>
            <a:gdLst>
              <a:gd name="connsiteX0" fmla="*/ 0 w 6722023"/>
              <a:gd name="connsiteY0" fmla="*/ 0 h 2431435"/>
              <a:gd name="connsiteX1" fmla="*/ 694609 w 6722023"/>
              <a:gd name="connsiteY1" fmla="*/ 0 h 2431435"/>
              <a:gd name="connsiteX2" fmla="*/ 1120337 w 6722023"/>
              <a:gd name="connsiteY2" fmla="*/ 0 h 2431435"/>
              <a:gd name="connsiteX3" fmla="*/ 1747726 w 6722023"/>
              <a:gd name="connsiteY3" fmla="*/ 0 h 2431435"/>
              <a:gd name="connsiteX4" fmla="*/ 2173454 w 6722023"/>
              <a:gd name="connsiteY4" fmla="*/ 0 h 2431435"/>
              <a:gd name="connsiteX5" fmla="*/ 2733623 w 6722023"/>
              <a:gd name="connsiteY5" fmla="*/ 0 h 2431435"/>
              <a:gd name="connsiteX6" fmla="*/ 3361012 w 6722023"/>
              <a:gd name="connsiteY6" fmla="*/ 0 h 2431435"/>
              <a:gd name="connsiteX7" fmla="*/ 3719519 w 6722023"/>
              <a:gd name="connsiteY7" fmla="*/ 0 h 2431435"/>
              <a:gd name="connsiteX8" fmla="*/ 4078027 w 6722023"/>
              <a:gd name="connsiteY8" fmla="*/ 0 h 2431435"/>
              <a:gd name="connsiteX9" fmla="*/ 4772636 w 6722023"/>
              <a:gd name="connsiteY9" fmla="*/ 0 h 2431435"/>
              <a:gd name="connsiteX10" fmla="*/ 5332805 w 6722023"/>
              <a:gd name="connsiteY10" fmla="*/ 0 h 2431435"/>
              <a:gd name="connsiteX11" fmla="*/ 5691313 w 6722023"/>
              <a:gd name="connsiteY11" fmla="*/ 0 h 2431435"/>
              <a:gd name="connsiteX12" fmla="*/ 6722023 w 6722023"/>
              <a:gd name="connsiteY12" fmla="*/ 0 h 2431435"/>
              <a:gd name="connsiteX13" fmla="*/ 6722023 w 6722023"/>
              <a:gd name="connsiteY13" fmla="*/ 534916 h 2431435"/>
              <a:gd name="connsiteX14" fmla="*/ 6722023 w 6722023"/>
              <a:gd name="connsiteY14" fmla="*/ 972574 h 2431435"/>
              <a:gd name="connsiteX15" fmla="*/ 6722023 w 6722023"/>
              <a:gd name="connsiteY15" fmla="*/ 1458861 h 2431435"/>
              <a:gd name="connsiteX16" fmla="*/ 6722023 w 6722023"/>
              <a:gd name="connsiteY16" fmla="*/ 1872205 h 2431435"/>
              <a:gd name="connsiteX17" fmla="*/ 6722023 w 6722023"/>
              <a:gd name="connsiteY17" fmla="*/ 2431435 h 2431435"/>
              <a:gd name="connsiteX18" fmla="*/ 6161854 w 6722023"/>
              <a:gd name="connsiteY18" fmla="*/ 2431435 h 2431435"/>
              <a:gd name="connsiteX19" fmla="*/ 5534466 w 6722023"/>
              <a:gd name="connsiteY19" fmla="*/ 2431435 h 2431435"/>
              <a:gd name="connsiteX20" fmla="*/ 4907077 w 6722023"/>
              <a:gd name="connsiteY20" fmla="*/ 2431435 h 2431435"/>
              <a:gd name="connsiteX21" fmla="*/ 4481349 w 6722023"/>
              <a:gd name="connsiteY21" fmla="*/ 2431435 h 2431435"/>
              <a:gd name="connsiteX22" fmla="*/ 3786740 w 6722023"/>
              <a:gd name="connsiteY22" fmla="*/ 2431435 h 2431435"/>
              <a:gd name="connsiteX23" fmla="*/ 3226571 w 6722023"/>
              <a:gd name="connsiteY23" fmla="*/ 2431435 h 2431435"/>
              <a:gd name="connsiteX24" fmla="*/ 2868063 w 6722023"/>
              <a:gd name="connsiteY24" fmla="*/ 2431435 h 2431435"/>
              <a:gd name="connsiteX25" fmla="*/ 2307895 w 6722023"/>
              <a:gd name="connsiteY25" fmla="*/ 2431435 h 2431435"/>
              <a:gd name="connsiteX26" fmla="*/ 1814946 w 6722023"/>
              <a:gd name="connsiteY26" fmla="*/ 2431435 h 2431435"/>
              <a:gd name="connsiteX27" fmla="*/ 1321998 w 6722023"/>
              <a:gd name="connsiteY27" fmla="*/ 2431435 h 2431435"/>
              <a:gd name="connsiteX28" fmla="*/ 829050 w 6722023"/>
              <a:gd name="connsiteY28" fmla="*/ 2431435 h 2431435"/>
              <a:gd name="connsiteX29" fmla="*/ 0 w 6722023"/>
              <a:gd name="connsiteY29" fmla="*/ 2431435 h 2431435"/>
              <a:gd name="connsiteX30" fmla="*/ 0 w 6722023"/>
              <a:gd name="connsiteY30" fmla="*/ 1920834 h 2431435"/>
              <a:gd name="connsiteX31" fmla="*/ 0 w 6722023"/>
              <a:gd name="connsiteY31" fmla="*/ 1458861 h 2431435"/>
              <a:gd name="connsiteX32" fmla="*/ 0 w 6722023"/>
              <a:gd name="connsiteY32" fmla="*/ 1045517 h 2431435"/>
              <a:gd name="connsiteX33" fmla="*/ 0 w 6722023"/>
              <a:gd name="connsiteY33" fmla="*/ 583544 h 2431435"/>
              <a:gd name="connsiteX34" fmla="*/ 0 w 6722023"/>
              <a:gd name="connsiteY34" fmla="*/ 0 h 243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22023" h="2431435" fill="none" extrusionOk="0">
                <a:moveTo>
                  <a:pt x="0" y="0"/>
                </a:moveTo>
                <a:cubicBezTo>
                  <a:pt x="322316" y="-36892"/>
                  <a:pt x="382397" y="11318"/>
                  <a:pt x="694609" y="0"/>
                </a:cubicBezTo>
                <a:cubicBezTo>
                  <a:pt x="1006821" y="-11318"/>
                  <a:pt x="997693" y="44765"/>
                  <a:pt x="1120337" y="0"/>
                </a:cubicBezTo>
                <a:cubicBezTo>
                  <a:pt x="1242981" y="-44765"/>
                  <a:pt x="1616677" y="44873"/>
                  <a:pt x="1747726" y="0"/>
                </a:cubicBezTo>
                <a:cubicBezTo>
                  <a:pt x="1878775" y="-44873"/>
                  <a:pt x="2047620" y="23911"/>
                  <a:pt x="2173454" y="0"/>
                </a:cubicBezTo>
                <a:cubicBezTo>
                  <a:pt x="2299288" y="-23911"/>
                  <a:pt x="2600482" y="2057"/>
                  <a:pt x="2733623" y="0"/>
                </a:cubicBezTo>
                <a:cubicBezTo>
                  <a:pt x="2866764" y="-2057"/>
                  <a:pt x="3120733" y="59894"/>
                  <a:pt x="3361012" y="0"/>
                </a:cubicBezTo>
                <a:cubicBezTo>
                  <a:pt x="3601291" y="-59894"/>
                  <a:pt x="3564426" y="11041"/>
                  <a:pt x="3719519" y="0"/>
                </a:cubicBezTo>
                <a:cubicBezTo>
                  <a:pt x="3874612" y="-11041"/>
                  <a:pt x="3941429" y="42020"/>
                  <a:pt x="4078027" y="0"/>
                </a:cubicBezTo>
                <a:cubicBezTo>
                  <a:pt x="4214625" y="-42020"/>
                  <a:pt x="4587715" y="7154"/>
                  <a:pt x="4772636" y="0"/>
                </a:cubicBezTo>
                <a:cubicBezTo>
                  <a:pt x="4957557" y="-7154"/>
                  <a:pt x="5109596" y="8803"/>
                  <a:pt x="5332805" y="0"/>
                </a:cubicBezTo>
                <a:cubicBezTo>
                  <a:pt x="5556014" y="-8803"/>
                  <a:pt x="5538781" y="1600"/>
                  <a:pt x="5691313" y="0"/>
                </a:cubicBezTo>
                <a:cubicBezTo>
                  <a:pt x="5843845" y="-1600"/>
                  <a:pt x="6476717" y="60357"/>
                  <a:pt x="6722023" y="0"/>
                </a:cubicBezTo>
                <a:cubicBezTo>
                  <a:pt x="6745231" y="178042"/>
                  <a:pt x="6680642" y="418163"/>
                  <a:pt x="6722023" y="534916"/>
                </a:cubicBezTo>
                <a:cubicBezTo>
                  <a:pt x="6763404" y="651669"/>
                  <a:pt x="6682472" y="782191"/>
                  <a:pt x="6722023" y="972574"/>
                </a:cubicBezTo>
                <a:cubicBezTo>
                  <a:pt x="6761574" y="1162957"/>
                  <a:pt x="6678328" y="1223481"/>
                  <a:pt x="6722023" y="1458861"/>
                </a:cubicBezTo>
                <a:cubicBezTo>
                  <a:pt x="6765718" y="1694241"/>
                  <a:pt x="6713087" y="1736912"/>
                  <a:pt x="6722023" y="1872205"/>
                </a:cubicBezTo>
                <a:cubicBezTo>
                  <a:pt x="6730959" y="2007498"/>
                  <a:pt x="6721598" y="2196268"/>
                  <a:pt x="6722023" y="2431435"/>
                </a:cubicBezTo>
                <a:cubicBezTo>
                  <a:pt x="6454212" y="2465852"/>
                  <a:pt x="6278606" y="2391291"/>
                  <a:pt x="6161854" y="2431435"/>
                </a:cubicBezTo>
                <a:cubicBezTo>
                  <a:pt x="6045102" y="2471579"/>
                  <a:pt x="5833169" y="2365147"/>
                  <a:pt x="5534466" y="2431435"/>
                </a:cubicBezTo>
                <a:cubicBezTo>
                  <a:pt x="5235763" y="2497723"/>
                  <a:pt x="5207772" y="2367908"/>
                  <a:pt x="4907077" y="2431435"/>
                </a:cubicBezTo>
                <a:cubicBezTo>
                  <a:pt x="4606382" y="2494962"/>
                  <a:pt x="4596563" y="2391112"/>
                  <a:pt x="4481349" y="2431435"/>
                </a:cubicBezTo>
                <a:cubicBezTo>
                  <a:pt x="4366135" y="2471758"/>
                  <a:pt x="4055568" y="2403128"/>
                  <a:pt x="3786740" y="2431435"/>
                </a:cubicBezTo>
                <a:cubicBezTo>
                  <a:pt x="3517912" y="2459742"/>
                  <a:pt x="3433987" y="2386084"/>
                  <a:pt x="3226571" y="2431435"/>
                </a:cubicBezTo>
                <a:cubicBezTo>
                  <a:pt x="3019155" y="2476786"/>
                  <a:pt x="3019665" y="2429202"/>
                  <a:pt x="2868063" y="2431435"/>
                </a:cubicBezTo>
                <a:cubicBezTo>
                  <a:pt x="2716461" y="2433668"/>
                  <a:pt x="2446947" y="2429888"/>
                  <a:pt x="2307895" y="2431435"/>
                </a:cubicBezTo>
                <a:cubicBezTo>
                  <a:pt x="2168843" y="2432982"/>
                  <a:pt x="1935983" y="2421489"/>
                  <a:pt x="1814946" y="2431435"/>
                </a:cubicBezTo>
                <a:cubicBezTo>
                  <a:pt x="1693909" y="2441381"/>
                  <a:pt x="1548678" y="2402996"/>
                  <a:pt x="1321998" y="2431435"/>
                </a:cubicBezTo>
                <a:cubicBezTo>
                  <a:pt x="1095318" y="2459874"/>
                  <a:pt x="1056650" y="2386717"/>
                  <a:pt x="829050" y="2431435"/>
                </a:cubicBezTo>
                <a:cubicBezTo>
                  <a:pt x="601450" y="2476153"/>
                  <a:pt x="314135" y="2366504"/>
                  <a:pt x="0" y="2431435"/>
                </a:cubicBezTo>
                <a:cubicBezTo>
                  <a:pt x="-46360" y="2253172"/>
                  <a:pt x="28544" y="2112243"/>
                  <a:pt x="0" y="1920834"/>
                </a:cubicBezTo>
                <a:cubicBezTo>
                  <a:pt x="-28544" y="1729425"/>
                  <a:pt x="50781" y="1660281"/>
                  <a:pt x="0" y="1458861"/>
                </a:cubicBezTo>
                <a:cubicBezTo>
                  <a:pt x="-50781" y="1257441"/>
                  <a:pt x="42364" y="1193871"/>
                  <a:pt x="0" y="1045517"/>
                </a:cubicBezTo>
                <a:cubicBezTo>
                  <a:pt x="-42364" y="897163"/>
                  <a:pt x="5498" y="692475"/>
                  <a:pt x="0" y="583544"/>
                </a:cubicBezTo>
                <a:cubicBezTo>
                  <a:pt x="-5498" y="474613"/>
                  <a:pt x="65039" y="232251"/>
                  <a:pt x="0" y="0"/>
                </a:cubicBezTo>
                <a:close/>
              </a:path>
              <a:path w="6722023" h="2431435" stroke="0" extrusionOk="0">
                <a:moveTo>
                  <a:pt x="0" y="0"/>
                </a:moveTo>
                <a:cubicBezTo>
                  <a:pt x="138115" y="-33967"/>
                  <a:pt x="282554" y="44545"/>
                  <a:pt x="492948" y="0"/>
                </a:cubicBezTo>
                <a:cubicBezTo>
                  <a:pt x="703342" y="-44545"/>
                  <a:pt x="746561" y="42222"/>
                  <a:pt x="851456" y="0"/>
                </a:cubicBezTo>
                <a:cubicBezTo>
                  <a:pt x="956351" y="-42222"/>
                  <a:pt x="1335884" y="72826"/>
                  <a:pt x="1546065" y="0"/>
                </a:cubicBezTo>
                <a:cubicBezTo>
                  <a:pt x="1756246" y="-72826"/>
                  <a:pt x="1801165" y="42115"/>
                  <a:pt x="2039014" y="0"/>
                </a:cubicBezTo>
                <a:cubicBezTo>
                  <a:pt x="2276863" y="-42115"/>
                  <a:pt x="2366436" y="10237"/>
                  <a:pt x="2531962" y="0"/>
                </a:cubicBezTo>
                <a:cubicBezTo>
                  <a:pt x="2697488" y="-10237"/>
                  <a:pt x="2919129" y="28315"/>
                  <a:pt x="3226571" y="0"/>
                </a:cubicBezTo>
                <a:cubicBezTo>
                  <a:pt x="3534013" y="-28315"/>
                  <a:pt x="3469302" y="4737"/>
                  <a:pt x="3652299" y="0"/>
                </a:cubicBezTo>
                <a:cubicBezTo>
                  <a:pt x="3835296" y="-4737"/>
                  <a:pt x="4148469" y="19404"/>
                  <a:pt x="4346908" y="0"/>
                </a:cubicBezTo>
                <a:cubicBezTo>
                  <a:pt x="4545347" y="-19404"/>
                  <a:pt x="4713459" y="39842"/>
                  <a:pt x="5041517" y="0"/>
                </a:cubicBezTo>
                <a:cubicBezTo>
                  <a:pt x="5369575" y="-39842"/>
                  <a:pt x="5330744" y="46456"/>
                  <a:pt x="5601686" y="0"/>
                </a:cubicBezTo>
                <a:cubicBezTo>
                  <a:pt x="5872628" y="-46456"/>
                  <a:pt x="6373511" y="119599"/>
                  <a:pt x="6722023" y="0"/>
                </a:cubicBezTo>
                <a:cubicBezTo>
                  <a:pt x="6722045" y="150002"/>
                  <a:pt x="6704414" y="351478"/>
                  <a:pt x="6722023" y="461973"/>
                </a:cubicBezTo>
                <a:cubicBezTo>
                  <a:pt x="6739632" y="572468"/>
                  <a:pt x="6679166" y="673292"/>
                  <a:pt x="6722023" y="875317"/>
                </a:cubicBezTo>
                <a:cubicBezTo>
                  <a:pt x="6764880" y="1077342"/>
                  <a:pt x="6692879" y="1263052"/>
                  <a:pt x="6722023" y="1361604"/>
                </a:cubicBezTo>
                <a:cubicBezTo>
                  <a:pt x="6751167" y="1460156"/>
                  <a:pt x="6675953" y="1633533"/>
                  <a:pt x="6722023" y="1847891"/>
                </a:cubicBezTo>
                <a:cubicBezTo>
                  <a:pt x="6768093" y="2062249"/>
                  <a:pt x="6684605" y="2291665"/>
                  <a:pt x="6722023" y="2431435"/>
                </a:cubicBezTo>
                <a:cubicBezTo>
                  <a:pt x="6518826" y="2465588"/>
                  <a:pt x="6319497" y="2361723"/>
                  <a:pt x="6094634" y="2431435"/>
                </a:cubicBezTo>
                <a:cubicBezTo>
                  <a:pt x="5869771" y="2501147"/>
                  <a:pt x="5761499" y="2371263"/>
                  <a:pt x="5534466" y="2431435"/>
                </a:cubicBezTo>
                <a:cubicBezTo>
                  <a:pt x="5307433" y="2491607"/>
                  <a:pt x="5350538" y="2413752"/>
                  <a:pt x="5175958" y="2431435"/>
                </a:cubicBezTo>
                <a:cubicBezTo>
                  <a:pt x="5001378" y="2449118"/>
                  <a:pt x="4890839" y="2396527"/>
                  <a:pt x="4750230" y="2431435"/>
                </a:cubicBezTo>
                <a:cubicBezTo>
                  <a:pt x="4609621" y="2466343"/>
                  <a:pt x="4330159" y="2349325"/>
                  <a:pt x="4055621" y="2431435"/>
                </a:cubicBezTo>
                <a:cubicBezTo>
                  <a:pt x="3781083" y="2513545"/>
                  <a:pt x="3637096" y="2400635"/>
                  <a:pt x="3495452" y="2431435"/>
                </a:cubicBezTo>
                <a:cubicBezTo>
                  <a:pt x="3353808" y="2462235"/>
                  <a:pt x="3204263" y="2416619"/>
                  <a:pt x="3069724" y="2431435"/>
                </a:cubicBezTo>
                <a:cubicBezTo>
                  <a:pt x="2935185" y="2446251"/>
                  <a:pt x="2775419" y="2385562"/>
                  <a:pt x="2509555" y="2431435"/>
                </a:cubicBezTo>
                <a:cubicBezTo>
                  <a:pt x="2243691" y="2477308"/>
                  <a:pt x="2302295" y="2399331"/>
                  <a:pt x="2151047" y="2431435"/>
                </a:cubicBezTo>
                <a:cubicBezTo>
                  <a:pt x="1999799" y="2463539"/>
                  <a:pt x="1881662" y="2430817"/>
                  <a:pt x="1792539" y="2431435"/>
                </a:cubicBezTo>
                <a:cubicBezTo>
                  <a:pt x="1703416" y="2432053"/>
                  <a:pt x="1346150" y="2417658"/>
                  <a:pt x="1232371" y="2431435"/>
                </a:cubicBezTo>
                <a:cubicBezTo>
                  <a:pt x="1118592" y="2445212"/>
                  <a:pt x="931653" y="2425395"/>
                  <a:pt x="806643" y="2431435"/>
                </a:cubicBezTo>
                <a:cubicBezTo>
                  <a:pt x="681633" y="2437475"/>
                  <a:pt x="181430" y="2345462"/>
                  <a:pt x="0" y="2431435"/>
                </a:cubicBezTo>
                <a:cubicBezTo>
                  <a:pt x="-18220" y="2237522"/>
                  <a:pt x="7954" y="2203384"/>
                  <a:pt x="0" y="1993777"/>
                </a:cubicBezTo>
                <a:cubicBezTo>
                  <a:pt x="-7954" y="1784170"/>
                  <a:pt x="32571" y="1728197"/>
                  <a:pt x="0" y="1580433"/>
                </a:cubicBezTo>
                <a:cubicBezTo>
                  <a:pt x="-32571" y="1432669"/>
                  <a:pt x="23053" y="1320977"/>
                  <a:pt x="0" y="1069831"/>
                </a:cubicBezTo>
                <a:cubicBezTo>
                  <a:pt x="-23053" y="818685"/>
                  <a:pt x="17187" y="788504"/>
                  <a:pt x="0" y="632173"/>
                </a:cubicBezTo>
                <a:cubicBezTo>
                  <a:pt x="-17187" y="475842"/>
                  <a:pt x="15159" y="27876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“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Tremendous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amounts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talent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are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being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lost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our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society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just</a:t>
            </a:r>
            <a:r>
              <a:rPr lang="pt-BR" sz="3200" b="1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because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that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talent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wears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 a </a:t>
            </a:r>
            <a:r>
              <a:rPr lang="pt-BR" sz="3200" b="1" dirty="0" err="1">
                <a:solidFill>
                  <a:srgbClr val="222221"/>
                </a:solidFill>
                <a:effectLst/>
                <a:latin typeface="+mj-lt"/>
              </a:rPr>
              <a:t>skirt</a:t>
            </a:r>
            <a:r>
              <a:rPr lang="pt-BR" sz="3200" b="1" dirty="0">
                <a:solidFill>
                  <a:srgbClr val="222221"/>
                </a:solidFill>
                <a:effectLst/>
                <a:latin typeface="+mj-lt"/>
              </a:rPr>
              <a:t>.”</a:t>
            </a:r>
          </a:p>
          <a:p>
            <a:pPr algn="ctr"/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– Shirley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Chisholm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Black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woman</a:t>
            </a:r>
            <a:r>
              <a:rPr lang="pt-BR" sz="2800" dirty="0">
                <a:solidFill>
                  <a:srgbClr val="222221"/>
                </a:solidFill>
                <a:latin typeface="+mj-lt"/>
              </a:rPr>
              <a:t> </a:t>
            </a:r>
          </a:p>
          <a:p>
            <a:pPr algn="ctr"/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elected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22221"/>
                </a:solidFill>
                <a:effectLst/>
                <a:latin typeface="+mj-lt"/>
              </a:rPr>
              <a:t> U.S. Congress.</a:t>
            </a:r>
          </a:p>
        </p:txBody>
      </p:sp>
    </p:spTree>
    <p:extLst>
      <p:ext uri="{BB962C8B-B14F-4D97-AF65-F5344CB8AC3E}">
        <p14:creationId xmlns:p14="http://schemas.microsoft.com/office/powerpoint/2010/main" val="33679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424877" y="6562500"/>
            <a:ext cx="11504364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Elaborado com base em: IGNOTOFSKY, Rachel.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Women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science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50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fearless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pioneers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changed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New York, USA: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Speed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Press, 2016. E-book.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62A9DF-F3BC-3483-91F5-652472DE24C9}"/>
              </a:ext>
            </a:extLst>
          </p:cNvPr>
          <p:cNvSpPr txBox="1"/>
          <p:nvPr/>
        </p:nvSpPr>
        <p:spPr>
          <a:xfrm>
            <a:off x="3111062" y="840829"/>
            <a:ext cx="87371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Throughout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obstacles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stood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who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pursued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sciences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 A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lack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access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higher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education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not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being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paid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a fair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wage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just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some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those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barriers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Let’s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celebrate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milestones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history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accomplishments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education</a:t>
            </a:r>
            <a:r>
              <a:rPr lang="pt-BR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b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26DD52-82CE-8CD5-85C5-4FA78E9661DF}"/>
              </a:ext>
            </a:extLst>
          </p:cNvPr>
          <p:cNvSpPr txBox="1"/>
          <p:nvPr/>
        </p:nvSpPr>
        <p:spPr>
          <a:xfrm>
            <a:off x="343818" y="2068962"/>
            <a:ext cx="11504364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400 AD: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Hypatia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Alexandria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recorded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female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mathematician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1833: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Oberlin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admit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1903: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Marie Curie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Nobel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Prize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1920: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gained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right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vote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United States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Nineteenth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Amendment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1941-45: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WWII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created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Female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scientists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were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given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new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opportunities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show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talents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latin typeface="+mj-lt"/>
              </a:rPr>
              <a:t>1963: 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The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Act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passed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America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stipulated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that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should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be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paid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equally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for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equal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work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.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This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law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helps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overcome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wage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gap (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fight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is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latin typeface="+mj-lt"/>
              </a:rPr>
              <a:t>ongoing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1964: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The Civil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Rights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forms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discrimination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illegal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ending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racial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segregation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schools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workplaces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giving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more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opportunities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African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Americans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NOW: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More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before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hard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invent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discover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explore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rgbClr val="2F2F2E"/>
                </a:solidFill>
                <a:effectLst/>
                <a:latin typeface="+mj-lt"/>
              </a:rPr>
              <a:t>unknown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7A2D81-D27C-55D0-F563-F9E3868FB69E}"/>
              </a:ext>
            </a:extLst>
          </p:cNvPr>
          <p:cNvSpPr txBox="1"/>
          <p:nvPr/>
        </p:nvSpPr>
        <p:spPr>
          <a:xfrm>
            <a:off x="9827172" y="295500"/>
            <a:ext cx="20210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  <a:effectLst/>
                <a:latin typeface="+mj-lt"/>
              </a:rPr>
              <a:t>TIMELINE</a:t>
            </a:r>
            <a:endParaRPr lang="pt-BR" sz="2800" dirty="0">
              <a:solidFill>
                <a:schemeClr val="accent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38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5762835" y="4964607"/>
            <a:ext cx="575251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HOFFECKER, Joe. Cartoon: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gender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gap.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Sports Business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Journal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4 nov. 2016.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www.sportsbusinessjournal.com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Journal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Issues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/2016/04/11/Opinion/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Cartoon.aspx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19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9DB1D8-B291-B00D-B14A-93E72329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96" y="638324"/>
            <a:ext cx="6167356" cy="427176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7840D91-22A9-9421-99A2-532DB2BC72A0}"/>
              </a:ext>
            </a:extLst>
          </p:cNvPr>
          <p:cNvGrpSpPr/>
          <p:nvPr/>
        </p:nvGrpSpPr>
        <p:grpSpPr>
          <a:xfrm>
            <a:off x="293507" y="4387919"/>
            <a:ext cx="5413611" cy="1940324"/>
            <a:chOff x="439604" y="3062101"/>
            <a:chExt cx="5004135" cy="194032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25DB1F4-CA58-70C8-93C2-A4A145C22895}"/>
                </a:ext>
              </a:extLst>
            </p:cNvPr>
            <p:cNvSpPr txBox="1"/>
            <p:nvPr/>
          </p:nvSpPr>
          <p:spPr>
            <a:xfrm>
              <a:off x="575621" y="3740541"/>
              <a:ext cx="4868118" cy="1261884"/>
            </a:xfrm>
            <a:custGeom>
              <a:avLst/>
              <a:gdLst>
                <a:gd name="connsiteX0" fmla="*/ 0 w 4868118"/>
                <a:gd name="connsiteY0" fmla="*/ 0 h 1261884"/>
                <a:gd name="connsiteX1" fmla="*/ 4868118 w 4868118"/>
                <a:gd name="connsiteY1" fmla="*/ 0 h 1261884"/>
                <a:gd name="connsiteX2" fmla="*/ 4868118 w 4868118"/>
                <a:gd name="connsiteY2" fmla="*/ 1261884 h 1261884"/>
                <a:gd name="connsiteX3" fmla="*/ 0 w 4868118"/>
                <a:gd name="connsiteY3" fmla="*/ 1261884 h 1261884"/>
                <a:gd name="connsiteX4" fmla="*/ 0 w 4868118"/>
                <a:gd name="connsiteY4" fmla="*/ 0 h 126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118" h="1261884" fill="none" extrusionOk="0">
                  <a:moveTo>
                    <a:pt x="0" y="0"/>
                  </a:moveTo>
                  <a:cubicBezTo>
                    <a:pt x="499005" y="-49533"/>
                    <a:pt x="2952207" y="-14809"/>
                    <a:pt x="4868118" y="0"/>
                  </a:cubicBezTo>
                  <a:cubicBezTo>
                    <a:pt x="4804610" y="350002"/>
                    <a:pt x="4876125" y="951931"/>
                    <a:pt x="4868118" y="1261884"/>
                  </a:cubicBezTo>
                  <a:cubicBezTo>
                    <a:pt x="3251868" y="1213653"/>
                    <a:pt x="1624380" y="1346339"/>
                    <a:pt x="0" y="1261884"/>
                  </a:cubicBezTo>
                  <a:cubicBezTo>
                    <a:pt x="-80585" y="1072235"/>
                    <a:pt x="-30073" y="573986"/>
                    <a:pt x="0" y="0"/>
                  </a:cubicBezTo>
                  <a:close/>
                </a:path>
                <a:path w="4868118" h="1261884" stroke="0" extrusionOk="0">
                  <a:moveTo>
                    <a:pt x="0" y="0"/>
                  </a:moveTo>
                  <a:cubicBezTo>
                    <a:pt x="2308743" y="118645"/>
                    <a:pt x="3341862" y="116012"/>
                    <a:pt x="4868118" y="0"/>
                  </a:cubicBezTo>
                  <a:cubicBezTo>
                    <a:pt x="4836322" y="381144"/>
                    <a:pt x="4934540" y="845566"/>
                    <a:pt x="4868118" y="1261884"/>
                  </a:cubicBezTo>
                  <a:cubicBezTo>
                    <a:pt x="2460102" y="1396484"/>
                    <a:pt x="1527251" y="1104688"/>
                    <a:pt x="0" y="1261884"/>
                  </a:cubicBezTo>
                  <a:cubicBezTo>
                    <a:pt x="-99295" y="974777"/>
                    <a:pt x="46467" y="43074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Com base nos textos lidos e no seu conhecimento</a:t>
              </a:r>
            </a:p>
            <a:p>
              <a:r>
                <a:rPr lang="pt-BR" sz="1900" dirty="0"/>
                <a:t>prévio, como a participação da mulher na sociedade foi se modificando ao longo da história? Como você acredita que essa participação pode ser ampliada?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4C79B634-DE24-4EDB-BF35-06927A9CD90F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83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6096000" y="1228397"/>
            <a:ext cx="5175375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Let’s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celebrate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accomplish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ment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have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educ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science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“The Civil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Rights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made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many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forms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discrimin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ation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il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legal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[…].”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“More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ever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before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working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hard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 explore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un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known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AD29BD8-B6B3-8BA1-985B-231C822C4B79}"/>
              </a:ext>
            </a:extLst>
          </p:cNvPr>
          <p:cNvGrpSpPr/>
          <p:nvPr/>
        </p:nvGrpSpPr>
        <p:grpSpPr>
          <a:xfrm>
            <a:off x="1320850" y="2613548"/>
            <a:ext cx="4097225" cy="3016054"/>
            <a:chOff x="667900" y="3626397"/>
            <a:chExt cx="3463022" cy="301605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6305A35-FF0D-527A-5446-B679C7FE7FF1}"/>
                </a:ext>
              </a:extLst>
            </p:cNvPr>
            <p:cNvSpPr txBox="1"/>
            <p:nvPr/>
          </p:nvSpPr>
          <p:spPr>
            <a:xfrm>
              <a:off x="839244" y="4087906"/>
              <a:ext cx="3291678" cy="2554545"/>
            </a:xfrm>
            <a:custGeom>
              <a:avLst/>
              <a:gdLst>
                <a:gd name="connsiteX0" fmla="*/ 0 w 3291678"/>
                <a:gd name="connsiteY0" fmla="*/ 0 h 2554545"/>
                <a:gd name="connsiteX1" fmla="*/ 3291678 w 3291678"/>
                <a:gd name="connsiteY1" fmla="*/ 0 h 2554545"/>
                <a:gd name="connsiteX2" fmla="*/ 3291678 w 3291678"/>
                <a:gd name="connsiteY2" fmla="*/ 2554545 h 2554545"/>
                <a:gd name="connsiteX3" fmla="*/ 0 w 3291678"/>
                <a:gd name="connsiteY3" fmla="*/ 2554545 h 2554545"/>
                <a:gd name="connsiteX4" fmla="*/ 0 w 3291678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78" h="2554545" fill="none" extrusionOk="0">
                  <a:moveTo>
                    <a:pt x="0" y="0"/>
                  </a:moveTo>
                  <a:cubicBezTo>
                    <a:pt x="1401694" y="-49533"/>
                    <a:pt x="2372016" y="-14809"/>
                    <a:pt x="3291678" y="0"/>
                  </a:cubicBezTo>
                  <a:cubicBezTo>
                    <a:pt x="3379317" y="1036536"/>
                    <a:pt x="3218999" y="1402784"/>
                    <a:pt x="3291678" y="2554545"/>
                  </a:cubicBezTo>
                  <a:cubicBezTo>
                    <a:pt x="2065516" y="2506314"/>
                    <a:pt x="1418594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291678" h="2554545" stroke="0" extrusionOk="0">
                  <a:moveTo>
                    <a:pt x="0" y="0"/>
                  </a:moveTo>
                  <a:cubicBezTo>
                    <a:pt x="588803" y="118645"/>
                    <a:pt x="1892145" y="116012"/>
                    <a:pt x="3291678" y="0"/>
                  </a:cubicBezTo>
                  <a:cubicBezTo>
                    <a:pt x="3158796" y="1203191"/>
                    <a:pt x="3376629" y="1803708"/>
                    <a:pt x="3291678" y="2554545"/>
                  </a:cubicBezTo>
                  <a:cubicBezTo>
                    <a:pt x="2221987" y="2689145"/>
                    <a:pt x="1066350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6"/>
                  </a:solidFill>
                </a:rPr>
                <a:t>O acréscimo de um prefixo não costuma modificar a classe gramatical da palavra. </a:t>
              </a:r>
              <a:r>
                <a:rPr lang="pt-BR" sz="2000" b="1" dirty="0">
                  <a:solidFill>
                    <a:schemeClr val="accent2"/>
                  </a:solidFill>
                </a:rPr>
                <a:t>O acréscimo de um sufixo costuma modificar a</a:t>
              </a:r>
            </a:p>
            <a:p>
              <a:r>
                <a:rPr lang="pt-BR" sz="2000" b="1" dirty="0">
                  <a:solidFill>
                    <a:schemeClr val="accent2"/>
                  </a:solidFill>
                </a:rPr>
                <a:t>classe gramatical da palavra.</a:t>
              </a:r>
              <a:r>
                <a:rPr lang="pt-BR" sz="2000" dirty="0">
                  <a:solidFill>
                    <a:schemeClr val="accent2"/>
                  </a:solidFill>
                </a:rPr>
                <a:t> </a:t>
              </a:r>
              <a:r>
                <a:rPr lang="pt-BR" sz="2000" dirty="0"/>
                <a:t>Isso acontece tanto em inglês quanto em português.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DAA1AEB6-FF30-8E3A-4AC0-72A93A2373FB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48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4680131" y="1659285"/>
            <a:ext cx="6795546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1833: 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Oberlin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college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America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admit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1903: “Marie Curie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was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first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receive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Nobel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Prize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1941-45: “WWII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created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 new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workforce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women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while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men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6"/>
                </a:solidFill>
                <a:effectLst/>
                <a:latin typeface="+mj-lt"/>
              </a:rPr>
              <a:t>were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war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97BD24C-BC03-E627-36EA-247FE25C2523}"/>
              </a:ext>
            </a:extLst>
          </p:cNvPr>
          <p:cNvGrpSpPr/>
          <p:nvPr/>
        </p:nvGrpSpPr>
        <p:grpSpPr>
          <a:xfrm>
            <a:off x="805796" y="1661732"/>
            <a:ext cx="3609579" cy="3536983"/>
            <a:chOff x="666816" y="3597911"/>
            <a:chExt cx="2549350" cy="353698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63E144E-1B9C-152E-6639-DA8EA708497E}"/>
                </a:ext>
              </a:extLst>
            </p:cNvPr>
            <p:cNvSpPr txBox="1"/>
            <p:nvPr/>
          </p:nvSpPr>
          <p:spPr>
            <a:xfrm>
              <a:off x="839244" y="4087906"/>
              <a:ext cx="2299519" cy="3046988"/>
            </a:xfrm>
            <a:custGeom>
              <a:avLst/>
              <a:gdLst>
                <a:gd name="connsiteX0" fmla="*/ 0 w 2299519"/>
                <a:gd name="connsiteY0" fmla="*/ 0 h 3046988"/>
                <a:gd name="connsiteX1" fmla="*/ 2299519 w 2299519"/>
                <a:gd name="connsiteY1" fmla="*/ 0 h 3046988"/>
                <a:gd name="connsiteX2" fmla="*/ 2299519 w 2299519"/>
                <a:gd name="connsiteY2" fmla="*/ 3046988 h 3046988"/>
                <a:gd name="connsiteX3" fmla="*/ 0 w 2299519"/>
                <a:gd name="connsiteY3" fmla="*/ 3046988 h 3046988"/>
                <a:gd name="connsiteX4" fmla="*/ 0 w 2299519"/>
                <a:gd name="connsiteY4" fmla="*/ 0 h 304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519" h="3046988" fill="none" extrusionOk="0">
                  <a:moveTo>
                    <a:pt x="0" y="0"/>
                  </a:moveTo>
                  <a:cubicBezTo>
                    <a:pt x="478368" y="-49533"/>
                    <a:pt x="1598696" y="-14809"/>
                    <a:pt x="2299519" y="0"/>
                  </a:cubicBezTo>
                  <a:cubicBezTo>
                    <a:pt x="2387158" y="864088"/>
                    <a:pt x="2226840" y="2720026"/>
                    <a:pt x="2299519" y="3046988"/>
                  </a:cubicBezTo>
                  <a:cubicBezTo>
                    <a:pt x="1624295" y="2998757"/>
                    <a:pt x="587916" y="3131443"/>
                    <a:pt x="0" y="3046988"/>
                  </a:cubicBezTo>
                  <a:cubicBezTo>
                    <a:pt x="-38581" y="2111511"/>
                    <a:pt x="63341" y="700181"/>
                    <a:pt x="0" y="0"/>
                  </a:cubicBezTo>
                  <a:close/>
                </a:path>
                <a:path w="2299519" h="3046988" stroke="0" extrusionOk="0">
                  <a:moveTo>
                    <a:pt x="0" y="0"/>
                  </a:moveTo>
                  <a:cubicBezTo>
                    <a:pt x="934851" y="118645"/>
                    <a:pt x="1886526" y="116012"/>
                    <a:pt x="2299519" y="0"/>
                  </a:cubicBezTo>
                  <a:cubicBezTo>
                    <a:pt x="2166637" y="452120"/>
                    <a:pt x="2384470" y="1828216"/>
                    <a:pt x="2299519" y="3046988"/>
                  </a:cubicBezTo>
                  <a:cubicBezTo>
                    <a:pt x="1916407" y="3181588"/>
                    <a:pt x="283072" y="2889792"/>
                    <a:pt x="0" y="3046988"/>
                  </a:cubicBezTo>
                  <a:cubicBezTo>
                    <a:pt x="-20187" y="1582416"/>
                    <a:pt x="-152480" y="38507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</a:t>
              </a:r>
              <a:r>
                <a:rPr lang="en-US" sz="2400" u="sng" dirty="0"/>
                <a:t>Oberlin College</a:t>
              </a:r>
              <a:r>
                <a:rPr lang="en-US" sz="2400" dirty="0"/>
                <a:t> was”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It</a:t>
              </a:r>
              <a:r>
                <a:rPr lang="en-US" sz="2400" dirty="0"/>
                <a:t> was</a:t>
              </a:r>
            </a:p>
            <a:p>
              <a:endParaRPr lang="en-US" sz="2400" dirty="0"/>
            </a:p>
            <a:p>
              <a:r>
                <a:rPr lang="en-US" sz="2400" dirty="0"/>
                <a:t>“</a:t>
              </a:r>
              <a:r>
                <a:rPr lang="en-US" sz="2400" u="sng" dirty="0"/>
                <a:t>Marie Curie</a:t>
              </a:r>
              <a:r>
                <a:rPr lang="en-US" sz="2400" dirty="0"/>
                <a:t> was”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She</a:t>
              </a:r>
              <a:r>
                <a:rPr lang="en-US" sz="2400" dirty="0"/>
                <a:t> was</a:t>
              </a:r>
            </a:p>
            <a:p>
              <a:endParaRPr lang="en-US" sz="2400" dirty="0"/>
            </a:p>
            <a:p>
              <a:r>
                <a:rPr lang="en-US" sz="2400" dirty="0"/>
                <a:t>“</a:t>
              </a:r>
              <a:r>
                <a:rPr lang="en-US" sz="2400" u="sng" dirty="0"/>
                <a:t>men</a:t>
              </a:r>
              <a:r>
                <a:rPr lang="en-US" sz="2400" dirty="0"/>
                <a:t> were”</a:t>
              </a:r>
            </a:p>
            <a:p>
              <a:r>
                <a:rPr lang="en-US" sz="2400" dirty="0"/>
                <a:t>= </a:t>
              </a:r>
              <a:r>
                <a:rPr lang="en-US" sz="2400" b="1" dirty="0"/>
                <a:t>they </a:t>
              </a:r>
              <a:r>
                <a:rPr lang="en-US" sz="2400" dirty="0"/>
                <a:t>were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676A9431-8ABB-B318-ED5B-1DDD76A2458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57565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4156</Words>
  <Application>Microsoft Macintosh PowerPoint</Application>
  <PresentationFormat>Widescreen</PresentationFormat>
  <Paragraphs>499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Gill Sans MT</vt:lpstr>
      <vt:lpstr>Helvetica</vt:lpstr>
      <vt:lpstr>Roboto</vt:lpstr>
      <vt:lpstr>Roboto Light</vt:lpstr>
      <vt:lpstr>Symbol</vt:lpstr>
      <vt:lpstr>Times New Roman</vt:lpstr>
      <vt:lpstr>Wingdings</vt:lpstr>
      <vt:lpstr>Pacote</vt:lpstr>
      <vt:lpstr>LÍNGUA INGLESA</vt:lpstr>
      <vt:lpstr>INTRO 2</vt:lpstr>
      <vt:lpstr>INTRO 2</vt:lpstr>
      <vt:lpstr>INTRO 2</vt:lpstr>
      <vt:lpstr>UNIT 5</vt:lpstr>
      <vt:lpstr>UNIT 5</vt:lpstr>
      <vt:lpstr>UNIT 5</vt:lpstr>
      <vt:lpstr>UNIT 5</vt:lpstr>
      <vt:lpstr>UNIT 5</vt:lpstr>
      <vt:lpstr>LANGUAGE REFERENCE</vt:lpstr>
      <vt:lpstr>LANGUAGE REFERENCE</vt:lpstr>
      <vt:lpstr>LANGUAGE REFERENCE</vt:lpstr>
      <vt:lpstr>UNIT 5</vt:lpstr>
      <vt:lpstr>UNIT 5</vt:lpstr>
      <vt:lpstr>UNIT 6</vt:lpstr>
      <vt:lpstr>UNIT 6</vt:lpstr>
      <vt:lpstr>UNIT 6</vt:lpstr>
      <vt:lpstr>UNIT 6</vt:lpstr>
      <vt:lpstr>LANGUAGE REFERENCE</vt:lpstr>
      <vt:lpstr>LANGUAGE REFERENCE</vt:lpstr>
      <vt:lpstr>UNIT 6</vt:lpstr>
      <vt:lpstr>UNIT 7</vt:lpstr>
      <vt:lpstr>UNIT 7</vt:lpstr>
      <vt:lpstr>UNIT 7</vt:lpstr>
      <vt:lpstr>UNIT 7</vt:lpstr>
      <vt:lpstr>UNIT 7</vt:lpstr>
      <vt:lpstr>LANGUAGE REFERENCE</vt:lpstr>
      <vt:lpstr>LANGUAGE REFERENCE</vt:lpstr>
      <vt:lpstr>UNIT 7</vt:lpstr>
      <vt:lpstr>UNIT 8</vt:lpstr>
      <vt:lpstr>UNIT 8</vt:lpstr>
      <vt:lpstr>UNIT 8</vt:lpstr>
      <vt:lpstr>UNIT 8</vt:lpstr>
      <vt:lpstr>UNIT 8</vt:lpstr>
      <vt:lpstr>UNIT 8</vt:lpstr>
      <vt:lpstr>LANGUAGE REFERENCE</vt:lpstr>
      <vt:lpstr>LANGUAGE REFERENCE</vt:lpstr>
      <vt:lpstr>LANGUAGE REFERENCE</vt:lpstr>
      <vt:lpstr>LANGUAGE REFERENCE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57</cp:revision>
  <dcterms:created xsi:type="dcterms:W3CDTF">2023-05-08T13:05:16Z</dcterms:created>
  <dcterms:modified xsi:type="dcterms:W3CDTF">2025-05-26T09:47:44Z</dcterms:modified>
</cp:coreProperties>
</file>