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sldIdLst>
    <p:sldId id="362" r:id="rId2"/>
    <p:sldId id="271" r:id="rId3"/>
    <p:sldId id="377" r:id="rId4"/>
    <p:sldId id="380" r:id="rId5"/>
    <p:sldId id="451" r:id="rId6"/>
    <p:sldId id="276" r:id="rId7"/>
    <p:sldId id="452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7"/>
    <p:restoredTop sz="95986"/>
  </p:normalViewPr>
  <p:slideViewPr>
    <p:cSldViewPr snapToGrid="0">
      <p:cViewPr varScale="1">
        <p:scale>
          <a:sx n="123" d="100"/>
          <a:sy n="12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i="0" dirty="0"/>
            <a:t>The </a:t>
          </a:r>
          <a:r>
            <a:rPr lang="pt-BR" i="0" dirty="0" err="1"/>
            <a:t>first</a:t>
          </a:r>
          <a:r>
            <a:rPr lang="pt-BR" i="0" dirty="0"/>
            <a:t> </a:t>
          </a:r>
          <a:r>
            <a:rPr lang="pt-BR" i="0" dirty="0" err="1"/>
            <a:t>sentence</a:t>
          </a:r>
          <a:r>
            <a:rPr lang="pt-BR" i="0" dirty="0"/>
            <a:t> (in </a:t>
          </a:r>
          <a:r>
            <a:rPr lang="pt-BR" i="0" dirty="0" err="1"/>
            <a:t>the</a:t>
          </a:r>
          <a:r>
            <a:rPr lang="pt-BR" i="0" dirty="0"/>
            <a:t> </a:t>
          </a:r>
          <a:r>
            <a:rPr lang="pt-BR" b="1" i="0" dirty="0" err="1"/>
            <a:t>active</a:t>
          </a:r>
          <a:r>
            <a:rPr lang="pt-BR" b="1" i="0" dirty="0"/>
            <a:t> voice</a:t>
          </a:r>
          <a:r>
            <a:rPr lang="pt-BR" i="0" dirty="0"/>
            <a:t>) </a:t>
          </a:r>
          <a:r>
            <a:rPr lang="pt-BR" i="0" dirty="0" err="1"/>
            <a:t>focuses</a:t>
          </a:r>
          <a:r>
            <a:rPr lang="pt-BR" i="0" dirty="0"/>
            <a:t> </a:t>
          </a:r>
          <a:r>
            <a:rPr lang="pt-BR" i="0" dirty="0" err="1"/>
            <a:t>on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0" i="0" dirty="0"/>
            <a:t>The </a:t>
          </a:r>
          <a:r>
            <a:rPr lang="pt-BR" b="0" i="0" dirty="0" err="1"/>
            <a:t>second</a:t>
          </a:r>
          <a:r>
            <a:rPr lang="pt-BR" b="0" i="0" dirty="0"/>
            <a:t> </a:t>
          </a:r>
          <a:r>
            <a:rPr lang="pt-BR" b="0" i="0" dirty="0" err="1"/>
            <a:t>sentence</a:t>
          </a:r>
          <a:r>
            <a:rPr lang="pt-BR" b="0" i="0" dirty="0"/>
            <a:t> (in </a:t>
          </a:r>
          <a:r>
            <a:rPr lang="pt-BR" b="0" i="0" dirty="0" err="1"/>
            <a:t>the</a:t>
          </a:r>
          <a:r>
            <a:rPr lang="pt-BR" b="0" i="0" dirty="0"/>
            <a:t> </a:t>
          </a:r>
          <a:r>
            <a:rPr lang="pt-BR" b="1" i="0" dirty="0"/>
            <a:t>passive voice</a:t>
          </a:r>
          <a:r>
            <a:rPr lang="pt-BR" b="0" i="0" dirty="0"/>
            <a:t>) </a:t>
          </a:r>
          <a:r>
            <a:rPr lang="pt-BR" b="0" i="0" dirty="0" err="1"/>
            <a:t>focuses</a:t>
          </a:r>
          <a:r>
            <a:rPr lang="pt-BR" b="0" i="0" dirty="0"/>
            <a:t> </a:t>
          </a:r>
          <a:r>
            <a:rPr lang="pt-BR" b="0" i="0" dirty="0" err="1"/>
            <a:t>on</a:t>
          </a:r>
          <a:endParaRPr lang="pt-BR" b="1" i="1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pt-BR" i="0" dirty="0" err="1"/>
            <a:t>the</a:t>
          </a:r>
          <a:r>
            <a:rPr lang="pt-BR" i="0" dirty="0"/>
            <a:t> performer </a:t>
          </a:r>
          <a:r>
            <a:rPr lang="pt-BR" i="0" dirty="0" err="1"/>
            <a:t>of</a:t>
          </a:r>
          <a:r>
            <a:rPr lang="pt-BR" i="0" dirty="0"/>
            <a:t> </a:t>
          </a:r>
          <a:r>
            <a:rPr lang="pt-BR" i="0" dirty="0" err="1"/>
            <a:t>the</a:t>
          </a:r>
          <a:r>
            <a:rPr lang="pt-BR" i="0" dirty="0"/>
            <a:t> </a:t>
          </a:r>
          <a:r>
            <a:rPr lang="pt-BR" i="0" dirty="0" err="1"/>
            <a:t>action</a:t>
          </a:r>
          <a:r>
            <a:rPr lang="pt-BR" i="0" dirty="0"/>
            <a:t>.</a:t>
          </a:r>
          <a:endParaRPr lang="pt-BR" b="1" i="0" dirty="0"/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pt-BR" b="0" i="0" dirty="0" err="1"/>
            <a:t>the</a:t>
          </a:r>
          <a:r>
            <a:rPr lang="pt-BR" b="0" i="0" dirty="0"/>
            <a:t> </a:t>
          </a:r>
          <a:r>
            <a:rPr lang="pt-BR" b="0" i="0" dirty="0" err="1"/>
            <a:t>action</a:t>
          </a:r>
          <a:r>
            <a:rPr lang="pt-BR" b="0" i="0" dirty="0"/>
            <a:t>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193951" custLinFactNeighborX="-15894" custLinFactNeighborY="-4615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93951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200" i="0" dirty="0"/>
            <a:t>In </a:t>
          </a:r>
          <a:r>
            <a:rPr lang="pt-BR" sz="2200" i="0" dirty="0" err="1"/>
            <a:t>the</a:t>
          </a:r>
          <a:r>
            <a:rPr lang="pt-BR" sz="2200" i="0" dirty="0"/>
            <a:t> </a:t>
          </a:r>
          <a:r>
            <a:rPr lang="pt-BR" sz="2200" b="1" i="0" dirty="0"/>
            <a:t>passive voice</a:t>
          </a:r>
          <a:r>
            <a:rPr lang="pt-BR" sz="2200" i="0" dirty="0"/>
            <a:t>, </a:t>
          </a:r>
          <a:r>
            <a:rPr lang="pt-BR" sz="2200" i="0" dirty="0" err="1"/>
            <a:t>the</a:t>
          </a:r>
          <a:r>
            <a:rPr lang="pt-BR" sz="2200" i="0" dirty="0"/>
            <a:t> performer </a:t>
          </a:r>
          <a:r>
            <a:rPr lang="pt-BR" sz="2200" i="0" dirty="0" err="1"/>
            <a:t>of</a:t>
          </a:r>
          <a:r>
            <a:rPr lang="pt-BR" sz="2200" i="0" dirty="0"/>
            <a:t> </a:t>
          </a:r>
          <a:r>
            <a:rPr lang="pt-BR" sz="2200" i="0" dirty="0" err="1"/>
            <a:t>the</a:t>
          </a:r>
          <a:r>
            <a:rPr lang="pt-BR" sz="2200" i="0" dirty="0"/>
            <a:t> </a:t>
          </a:r>
          <a:r>
            <a:rPr lang="pt-BR" sz="2200" i="0" dirty="0" err="1"/>
            <a:t>action</a:t>
          </a:r>
          <a:r>
            <a:rPr lang="pt-BR" sz="2200" i="0" dirty="0"/>
            <a:t> </a:t>
          </a:r>
          <a:r>
            <a:rPr lang="pt-BR" sz="2200" i="0" dirty="0" err="1"/>
            <a:t>is</a:t>
          </a:r>
          <a:endParaRPr lang="pt-BR" sz="2200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200" b="0" i="0" dirty="0"/>
            <a:t>In </a:t>
          </a:r>
          <a:r>
            <a:rPr lang="pt-BR" sz="2200" b="0" i="0" dirty="0" err="1"/>
            <a:t>the</a:t>
          </a:r>
          <a:r>
            <a:rPr lang="pt-BR" sz="2200" b="0" i="0" dirty="0"/>
            <a:t> </a:t>
          </a:r>
          <a:r>
            <a:rPr lang="pt-BR" sz="2200" b="1" i="0" dirty="0"/>
            <a:t>passive voice</a:t>
          </a:r>
          <a:r>
            <a:rPr lang="pt-BR" sz="2200" b="0" i="0" dirty="0"/>
            <a:t>, </a:t>
          </a:r>
          <a:r>
            <a:rPr lang="pt-BR" sz="2200" b="0" i="0" dirty="0" err="1"/>
            <a:t>the</a:t>
          </a:r>
          <a:r>
            <a:rPr lang="pt-BR" sz="2200" b="0" i="0" dirty="0"/>
            <a:t> </a:t>
          </a:r>
          <a:r>
            <a:rPr lang="pt-BR" sz="2200" b="0" i="0" dirty="0" err="1"/>
            <a:t>preposition</a:t>
          </a:r>
          <a:r>
            <a:rPr lang="pt-BR" sz="2200" b="0" i="0" dirty="0"/>
            <a:t> </a:t>
          </a:r>
          <a:r>
            <a:rPr lang="pt-BR" sz="2200" b="1" i="1" dirty="0" err="1"/>
            <a:t>by</a:t>
          </a:r>
          <a:r>
            <a:rPr lang="pt-BR" sz="2200" b="0" i="0" dirty="0"/>
            <a:t> </a:t>
          </a:r>
          <a:r>
            <a:rPr lang="pt-BR" sz="2200" b="0" i="0" dirty="0" err="1"/>
            <a:t>introduces</a:t>
          </a:r>
          <a:endParaRPr lang="pt-BR" sz="2200" b="1" i="1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 custT="1"/>
      <dgm:spPr/>
      <dgm:t>
        <a:bodyPr/>
        <a:lstStyle/>
        <a:p>
          <a:pPr>
            <a:buNone/>
          </a:pPr>
          <a:r>
            <a:rPr lang="pt-BR" sz="2200" i="0" dirty="0" err="1"/>
            <a:t>the</a:t>
          </a:r>
          <a:r>
            <a:rPr lang="pt-BR" sz="2200" i="0" dirty="0"/>
            <a:t> </a:t>
          </a:r>
          <a:r>
            <a:rPr lang="pt-BR" sz="2200" i="0" dirty="0" err="1"/>
            <a:t>agent</a:t>
          </a:r>
          <a:r>
            <a:rPr lang="pt-BR" sz="2200" i="0" dirty="0"/>
            <a:t>.</a:t>
          </a:r>
          <a:endParaRPr lang="pt-BR" sz="2200" b="1" i="0" dirty="0"/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 custT="1"/>
      <dgm:spPr/>
      <dgm:t>
        <a:bodyPr/>
        <a:lstStyle/>
        <a:p>
          <a:pPr>
            <a:buNone/>
          </a:pPr>
          <a:r>
            <a:rPr lang="pt-BR" sz="2200" b="0" i="0" dirty="0" err="1"/>
            <a:t>the</a:t>
          </a:r>
          <a:r>
            <a:rPr lang="pt-BR" sz="2200" b="0" i="0" dirty="0"/>
            <a:t> </a:t>
          </a:r>
          <a:r>
            <a:rPr lang="pt-BR" sz="2200" b="0" i="0" dirty="0" err="1"/>
            <a:t>agent</a:t>
          </a:r>
          <a:r>
            <a:rPr lang="pt-BR" sz="2200" b="0" i="0" dirty="0"/>
            <a:t>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FB996CD7-4BF7-B84A-9EE4-CAF1F7DFBE4F}">
      <dgm:prSet custT="1"/>
      <dgm:spPr/>
      <dgm:t>
        <a:bodyPr/>
        <a:lstStyle/>
        <a:p>
          <a:r>
            <a:rPr lang="pt-BR" sz="2200" b="0" i="0" dirty="0"/>
            <a:t>The </a:t>
          </a:r>
          <a:r>
            <a:rPr lang="pt-BR" sz="2200" b="0" i="0" dirty="0" err="1"/>
            <a:t>structure</a:t>
          </a:r>
          <a:r>
            <a:rPr lang="pt-BR" sz="2200" b="0" i="0" dirty="0"/>
            <a:t> </a:t>
          </a:r>
          <a:r>
            <a:rPr lang="pt-BR" sz="2200" b="0" i="0" dirty="0" err="1"/>
            <a:t>of</a:t>
          </a:r>
          <a:r>
            <a:rPr lang="pt-BR" sz="2200" b="0" i="0" dirty="0"/>
            <a:t> </a:t>
          </a:r>
          <a:r>
            <a:rPr lang="pt-BR" sz="2200" b="0" i="0" dirty="0" err="1"/>
            <a:t>the</a:t>
          </a:r>
          <a:r>
            <a:rPr lang="pt-BR" sz="2200" b="0" i="0" dirty="0"/>
            <a:t> </a:t>
          </a:r>
          <a:r>
            <a:rPr lang="pt-BR" sz="2200" b="1" i="0" dirty="0"/>
            <a:t>passive voice </a:t>
          </a:r>
          <a:r>
            <a:rPr lang="pt-BR" sz="2200" b="0" i="0" dirty="0" err="1"/>
            <a:t>is</a:t>
          </a:r>
          <a:endParaRPr lang="pt-BR" sz="2200" b="0" i="0" dirty="0"/>
        </a:p>
      </dgm:t>
    </dgm:pt>
    <dgm:pt modelId="{F911C5E6-7F55-2049-BAF7-CA84BABF74D5}" type="parTrans" cxnId="{68468424-F578-364A-8CA6-626189EAE33B}">
      <dgm:prSet/>
      <dgm:spPr/>
      <dgm:t>
        <a:bodyPr/>
        <a:lstStyle/>
        <a:p>
          <a:endParaRPr lang="pt-BR"/>
        </a:p>
      </dgm:t>
    </dgm:pt>
    <dgm:pt modelId="{CA2C1D0D-7C3D-734E-9ED7-AC5CCA7DCB26}" type="sibTrans" cxnId="{68468424-F578-364A-8CA6-626189EAE33B}">
      <dgm:prSet/>
      <dgm:spPr/>
      <dgm:t>
        <a:bodyPr/>
        <a:lstStyle/>
        <a:p>
          <a:endParaRPr lang="pt-BR"/>
        </a:p>
      </dgm:t>
    </dgm:pt>
    <dgm:pt modelId="{6520FE8E-B92C-8D4A-8AD5-948358C7A41B}">
      <dgm:prSet custT="1"/>
      <dgm:spPr/>
      <dgm:t>
        <a:bodyPr/>
        <a:lstStyle/>
        <a:p>
          <a:pPr>
            <a:buNone/>
          </a:pPr>
          <a:r>
            <a:rPr lang="pt-BR" sz="2200" i="0" dirty="0" err="1"/>
            <a:t>subject</a:t>
          </a:r>
          <a:r>
            <a:rPr lang="pt-BR" sz="2200" i="0" dirty="0"/>
            <a:t> + </a:t>
          </a:r>
          <a:r>
            <a:rPr lang="pt-BR" sz="2200" i="0" dirty="0" err="1"/>
            <a:t>verb</a:t>
          </a:r>
          <a:r>
            <a:rPr lang="pt-BR" sz="2200" i="0" dirty="0"/>
            <a:t> </a:t>
          </a:r>
          <a:r>
            <a:rPr lang="pt-BR" sz="2200" i="1" dirty="0" err="1"/>
            <a:t>to</a:t>
          </a:r>
          <a:r>
            <a:rPr lang="pt-BR" sz="2200" i="1" dirty="0"/>
            <a:t> </a:t>
          </a:r>
          <a:r>
            <a:rPr lang="pt-BR" sz="2200" i="1" dirty="0" err="1"/>
            <a:t>be</a:t>
          </a:r>
          <a:r>
            <a:rPr lang="pt-BR" sz="2200" i="0" dirty="0"/>
            <a:t> + </a:t>
          </a:r>
          <a:r>
            <a:rPr lang="pt-BR" sz="2200" i="0" dirty="0" err="1"/>
            <a:t>main</a:t>
          </a:r>
          <a:r>
            <a:rPr lang="pt-BR" sz="2200" i="0" dirty="0"/>
            <a:t> </a:t>
          </a:r>
          <a:r>
            <a:rPr lang="pt-BR" sz="2200" i="0" dirty="0" err="1"/>
            <a:t>verb</a:t>
          </a:r>
          <a:r>
            <a:rPr lang="pt-BR" sz="2200" i="0" dirty="0"/>
            <a:t> in </a:t>
          </a:r>
          <a:r>
            <a:rPr lang="pt-BR" sz="2200" i="0" dirty="0" err="1"/>
            <a:t>the</a:t>
          </a:r>
          <a:r>
            <a:rPr lang="pt-BR" sz="2200" i="0" dirty="0"/>
            <a:t> </a:t>
          </a:r>
          <a:r>
            <a:rPr lang="pt-BR" sz="2200" i="0" dirty="0" err="1"/>
            <a:t>past</a:t>
          </a:r>
          <a:r>
            <a:rPr lang="pt-BR" sz="2200" i="0" dirty="0"/>
            <a:t> </a:t>
          </a:r>
          <a:r>
            <a:rPr lang="pt-BR" sz="2200" i="0" dirty="0" err="1"/>
            <a:t>participle</a:t>
          </a:r>
          <a:r>
            <a:rPr lang="pt-BR" sz="2200" i="0" dirty="0"/>
            <a:t>.</a:t>
          </a:r>
          <a:endParaRPr lang="pt-BR" sz="2200" b="0" i="0" dirty="0"/>
        </a:p>
      </dgm:t>
    </dgm:pt>
    <dgm:pt modelId="{C2AF8F34-08F6-4242-B95E-9D23977D2D9D}" type="parTrans" cxnId="{2E2823BF-6C27-6749-AFEC-421935ABC7E9}">
      <dgm:prSet/>
      <dgm:spPr/>
      <dgm:t>
        <a:bodyPr/>
        <a:lstStyle/>
        <a:p>
          <a:endParaRPr lang="pt-BR"/>
        </a:p>
      </dgm:t>
    </dgm:pt>
    <dgm:pt modelId="{CDD6095C-BEF4-E142-9808-CAD3B5C611DC}" type="sibTrans" cxnId="{2E2823BF-6C27-6749-AFEC-421935ABC7E9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175827" custLinFactNeighborX="-15894" custLinFactNeighborY="-4615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175898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47A0B583-D462-4846-B130-891A2D41AB78}" type="pres">
      <dgm:prSet presAssocID="{FE98B8E5-892D-A149-A097-7B7BF3F7EAA6}" presName="sp" presStyleCnt="0"/>
      <dgm:spPr/>
    </dgm:pt>
    <dgm:pt modelId="{CC347887-9BE0-164D-9E80-29D36DA41DB4}" type="pres">
      <dgm:prSet presAssocID="{FB996CD7-4BF7-B84A-9EE4-CAF1F7DFBE4F}" presName="linNode" presStyleCnt="0"/>
      <dgm:spPr/>
    </dgm:pt>
    <dgm:pt modelId="{9E9C0100-C10D-E941-9FDD-CA3588D9F18F}" type="pres">
      <dgm:prSet presAssocID="{FB996CD7-4BF7-B84A-9EE4-CAF1F7DFBE4F}" presName="parentText" presStyleLbl="node1" presStyleIdx="2" presStyleCnt="3" custScaleX="108934">
        <dgm:presLayoutVars>
          <dgm:chMax val="1"/>
          <dgm:bulletEnabled val="1"/>
        </dgm:presLayoutVars>
      </dgm:prSet>
      <dgm:spPr/>
    </dgm:pt>
    <dgm:pt modelId="{6BB4F567-55DB-FD4B-BF2D-B811B2F03EAB}" type="pres">
      <dgm:prSet presAssocID="{FB996CD7-4BF7-B84A-9EE4-CAF1F7DFBE4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8468424-F578-364A-8CA6-626189EAE33B}" srcId="{DC73AB19-F39D-1F44-BAF2-6DEBDCB3E114}" destId="{FB996CD7-4BF7-B84A-9EE4-CAF1F7DFBE4F}" srcOrd="2" destOrd="0" parTransId="{F911C5E6-7F55-2049-BAF7-CA84BABF74D5}" sibTransId="{CA2C1D0D-7C3D-734E-9ED7-AC5CCA7DCB26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CF11B14A-C1D2-474D-B520-C97714D8C5D6}" type="presOf" srcId="{6520FE8E-B92C-8D4A-8AD5-948358C7A41B}" destId="{6BB4F567-55DB-FD4B-BF2D-B811B2F03EAB}" srcOrd="0" destOrd="0" presId="urn:microsoft.com/office/officeart/2005/8/layout/vList5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185DAF7B-5DFA-7844-8787-04DBBCD3349D}" type="presOf" srcId="{FB996CD7-4BF7-B84A-9EE4-CAF1F7DFBE4F}" destId="{9E9C0100-C10D-E941-9FDD-CA3588D9F18F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2E2823BF-6C27-6749-AFEC-421935ABC7E9}" srcId="{FB996CD7-4BF7-B84A-9EE4-CAF1F7DFBE4F}" destId="{6520FE8E-B92C-8D4A-8AD5-948358C7A41B}" srcOrd="0" destOrd="0" parTransId="{C2AF8F34-08F6-4242-B95E-9D23977D2D9D}" sibTransId="{CDD6095C-BEF4-E142-9808-CAD3B5C611DC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  <dgm:cxn modelId="{37021B3B-CE09-A347-B6F7-CA2E0416DC1C}" type="presParOf" srcId="{426758A8-6C45-F84E-A023-F42C3CC8ABFC}" destId="{47A0B583-D462-4846-B130-891A2D41AB78}" srcOrd="3" destOrd="0" presId="urn:microsoft.com/office/officeart/2005/8/layout/vList5"/>
    <dgm:cxn modelId="{3C57DAD5-7782-7D49-AB96-8653A44C3868}" type="presParOf" srcId="{426758A8-6C45-F84E-A023-F42C3CC8ABFC}" destId="{CC347887-9BE0-164D-9E80-29D36DA41DB4}" srcOrd="4" destOrd="0" presId="urn:microsoft.com/office/officeart/2005/8/layout/vList5"/>
    <dgm:cxn modelId="{F5C62C4B-E411-F34E-8FD3-87DA0E2B2D55}" type="presParOf" srcId="{CC347887-9BE0-164D-9E80-29D36DA41DB4}" destId="{9E9C0100-C10D-E941-9FDD-CA3588D9F18F}" srcOrd="0" destOrd="0" presId="urn:microsoft.com/office/officeart/2005/8/layout/vList5"/>
    <dgm:cxn modelId="{3412E9A0-3F30-6A45-B3EE-98D4121B649B}" type="presParOf" srcId="{CC347887-9BE0-164D-9E80-29D36DA41DB4}" destId="{6BB4F567-55DB-FD4B-BF2D-B811B2F03E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625345" y="-977131"/>
          <a:ext cx="1017794" cy="322656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i="0" kern="1200" dirty="0" err="1"/>
            <a:t>the</a:t>
          </a:r>
          <a:r>
            <a:rPr lang="pt-BR" sz="3000" i="0" kern="1200" dirty="0"/>
            <a:t> performer </a:t>
          </a:r>
          <a:r>
            <a:rPr lang="pt-BR" sz="3000" i="0" kern="1200" dirty="0" err="1"/>
            <a:t>of</a:t>
          </a:r>
          <a:r>
            <a:rPr lang="pt-BR" sz="3000" i="0" kern="1200" dirty="0"/>
            <a:t> </a:t>
          </a:r>
          <a:r>
            <a:rPr lang="pt-BR" sz="3000" i="0" kern="1200" dirty="0" err="1"/>
            <a:t>the</a:t>
          </a:r>
          <a:r>
            <a:rPr lang="pt-BR" sz="3000" i="0" kern="1200" dirty="0"/>
            <a:t> </a:t>
          </a:r>
          <a:r>
            <a:rPr lang="pt-BR" sz="3000" i="0" kern="1200" dirty="0" err="1"/>
            <a:t>action</a:t>
          </a:r>
          <a:r>
            <a:rPr lang="pt-BR" sz="3000" i="0" kern="1200" dirty="0"/>
            <a:t>.</a:t>
          </a:r>
          <a:endParaRPr lang="pt-BR" sz="3000" b="1" i="0" kern="1200" dirty="0"/>
        </a:p>
      </dsp:txBody>
      <dsp:txXfrm rot="-5400000">
        <a:off x="3520958" y="176941"/>
        <a:ext cx="3176884" cy="91842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520104" cy="12722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0" kern="1200" dirty="0"/>
            <a:t>The </a:t>
          </a:r>
          <a:r>
            <a:rPr lang="pt-BR" sz="2600" i="0" kern="1200" dirty="0" err="1"/>
            <a:t>first</a:t>
          </a:r>
          <a:r>
            <a:rPr lang="pt-BR" sz="2600" i="0" kern="1200" dirty="0"/>
            <a:t> </a:t>
          </a:r>
          <a:r>
            <a:rPr lang="pt-BR" sz="2600" i="0" kern="1200" dirty="0" err="1"/>
            <a:t>sentence</a:t>
          </a:r>
          <a:r>
            <a:rPr lang="pt-BR" sz="2600" i="0" kern="1200" dirty="0"/>
            <a:t> (in </a:t>
          </a:r>
          <a:r>
            <a:rPr lang="pt-BR" sz="2600" i="0" kern="1200" dirty="0" err="1"/>
            <a:t>the</a:t>
          </a:r>
          <a:r>
            <a:rPr lang="pt-BR" sz="2600" i="0" kern="1200" dirty="0"/>
            <a:t> </a:t>
          </a:r>
          <a:r>
            <a:rPr lang="pt-BR" sz="2600" b="1" i="0" kern="1200" dirty="0" err="1"/>
            <a:t>active</a:t>
          </a:r>
          <a:r>
            <a:rPr lang="pt-BR" sz="2600" b="1" i="0" kern="1200" dirty="0"/>
            <a:t> voice</a:t>
          </a:r>
          <a:r>
            <a:rPr lang="pt-BR" sz="2600" i="0" kern="1200" dirty="0"/>
            <a:t>) </a:t>
          </a:r>
          <a:r>
            <a:rPr lang="pt-BR" sz="2600" i="0" kern="1200" dirty="0" err="1"/>
            <a:t>focuses</a:t>
          </a:r>
          <a:r>
            <a:rPr lang="pt-BR" sz="2600" i="0" kern="1200" dirty="0"/>
            <a:t> </a:t>
          </a:r>
          <a:r>
            <a:rPr lang="pt-BR" sz="2600" i="0" kern="1200" dirty="0" err="1"/>
            <a:t>on</a:t>
          </a:r>
          <a:endParaRPr lang="pt-BR" sz="2600" i="0" kern="1200" dirty="0"/>
        </a:p>
      </dsp:txBody>
      <dsp:txXfrm>
        <a:off x="62106" y="62106"/>
        <a:ext cx="3395892" cy="1148031"/>
      </dsp:txXfrm>
    </dsp:sp>
    <dsp:sp modelId="{4E39FEEF-9556-584F-B7F5-75EBC30F011E}">
      <dsp:nvSpPr>
        <dsp:cNvPr id="0" name=""/>
        <dsp:cNvSpPr/>
      </dsp:nvSpPr>
      <dsp:spPr>
        <a:xfrm rot="5400000">
          <a:off x="4625345" y="358723"/>
          <a:ext cx="1017794" cy="322656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b="0" i="0" kern="1200" dirty="0" err="1"/>
            <a:t>the</a:t>
          </a:r>
          <a:r>
            <a:rPr lang="pt-BR" sz="3000" b="0" i="0" kern="1200" dirty="0"/>
            <a:t> </a:t>
          </a:r>
          <a:r>
            <a:rPr lang="pt-BR" sz="3000" b="0" i="0" kern="1200" dirty="0" err="1"/>
            <a:t>action</a:t>
          </a:r>
          <a:r>
            <a:rPr lang="pt-BR" sz="3000" b="0" i="0" kern="1200" dirty="0"/>
            <a:t>.</a:t>
          </a:r>
        </a:p>
      </dsp:txBody>
      <dsp:txXfrm rot="-5400000">
        <a:off x="3520958" y="1512796"/>
        <a:ext cx="3176884" cy="918424"/>
      </dsp:txXfrm>
    </dsp:sp>
    <dsp:sp modelId="{7E12625C-0170-CC44-A5C2-8E32F902590D}">
      <dsp:nvSpPr>
        <dsp:cNvPr id="0" name=""/>
        <dsp:cNvSpPr/>
      </dsp:nvSpPr>
      <dsp:spPr>
        <a:xfrm>
          <a:off x="853" y="1335887"/>
          <a:ext cx="3520104" cy="12722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/>
            <a:t>The </a:t>
          </a:r>
          <a:r>
            <a:rPr lang="pt-BR" sz="2600" b="0" i="0" kern="1200" dirty="0" err="1"/>
            <a:t>second</a:t>
          </a:r>
          <a:r>
            <a:rPr lang="pt-BR" sz="2600" b="0" i="0" kern="1200" dirty="0"/>
            <a:t> </a:t>
          </a:r>
          <a:r>
            <a:rPr lang="pt-BR" sz="2600" b="0" i="0" kern="1200" dirty="0" err="1"/>
            <a:t>sentence</a:t>
          </a:r>
          <a:r>
            <a:rPr lang="pt-BR" sz="2600" b="0" i="0" kern="1200" dirty="0"/>
            <a:t> (in </a:t>
          </a:r>
          <a:r>
            <a:rPr lang="pt-BR" sz="2600" b="0" i="0" kern="1200" dirty="0" err="1"/>
            <a:t>the</a:t>
          </a:r>
          <a:r>
            <a:rPr lang="pt-BR" sz="2600" b="0" i="0" kern="1200" dirty="0"/>
            <a:t> </a:t>
          </a:r>
          <a:r>
            <a:rPr lang="pt-BR" sz="2600" b="1" i="0" kern="1200" dirty="0"/>
            <a:t>passive voice</a:t>
          </a:r>
          <a:r>
            <a:rPr lang="pt-BR" sz="2600" b="0" i="0" kern="1200" dirty="0"/>
            <a:t>) </a:t>
          </a:r>
          <a:r>
            <a:rPr lang="pt-BR" sz="2600" b="0" i="0" kern="1200" dirty="0" err="1"/>
            <a:t>focuses</a:t>
          </a:r>
          <a:r>
            <a:rPr lang="pt-BR" sz="2600" b="0" i="0" kern="1200" dirty="0"/>
            <a:t> </a:t>
          </a:r>
          <a:r>
            <a:rPr lang="pt-BR" sz="2600" b="0" i="0" kern="1200" dirty="0" err="1"/>
            <a:t>on</a:t>
          </a:r>
          <a:endParaRPr lang="pt-BR" sz="2600" b="1" i="1" kern="1200" dirty="0"/>
        </a:p>
      </dsp:txBody>
      <dsp:txXfrm>
        <a:off x="62959" y="1397993"/>
        <a:ext cx="3395892" cy="1148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713485" y="-1273996"/>
          <a:ext cx="672416" cy="3391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i="0" kern="1200" dirty="0" err="1"/>
            <a:t>the</a:t>
          </a:r>
          <a:r>
            <a:rPr lang="pt-BR" sz="2200" i="0" kern="1200" dirty="0"/>
            <a:t> </a:t>
          </a:r>
          <a:r>
            <a:rPr lang="pt-BR" sz="2200" i="0" kern="1200" dirty="0" err="1"/>
            <a:t>agent</a:t>
          </a:r>
          <a:r>
            <a:rPr lang="pt-BR" sz="2200" i="0" kern="1200" dirty="0"/>
            <a:t>.</a:t>
          </a:r>
          <a:endParaRPr lang="pt-BR" sz="2200" b="1" i="0" kern="1200" dirty="0"/>
        </a:p>
      </dsp:txBody>
      <dsp:txXfrm rot="-5400000">
        <a:off x="3354163" y="118151"/>
        <a:ext cx="3358236" cy="606766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353850" cy="840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dirty="0"/>
            <a:t>In </a:t>
          </a:r>
          <a:r>
            <a:rPr lang="pt-BR" sz="2200" i="0" kern="1200" dirty="0" err="1"/>
            <a:t>the</a:t>
          </a:r>
          <a:r>
            <a:rPr lang="pt-BR" sz="2200" i="0" kern="1200" dirty="0"/>
            <a:t> </a:t>
          </a:r>
          <a:r>
            <a:rPr lang="pt-BR" sz="2200" b="1" i="0" kern="1200" dirty="0"/>
            <a:t>passive voice</a:t>
          </a:r>
          <a:r>
            <a:rPr lang="pt-BR" sz="2200" i="0" kern="1200" dirty="0"/>
            <a:t>, </a:t>
          </a:r>
          <a:r>
            <a:rPr lang="pt-BR" sz="2200" i="0" kern="1200" dirty="0" err="1"/>
            <a:t>the</a:t>
          </a:r>
          <a:r>
            <a:rPr lang="pt-BR" sz="2200" i="0" kern="1200" dirty="0"/>
            <a:t> performer </a:t>
          </a:r>
          <a:r>
            <a:rPr lang="pt-BR" sz="2200" i="0" kern="1200" dirty="0" err="1"/>
            <a:t>of</a:t>
          </a:r>
          <a:r>
            <a:rPr lang="pt-BR" sz="2200" i="0" kern="1200" dirty="0"/>
            <a:t> </a:t>
          </a:r>
          <a:r>
            <a:rPr lang="pt-BR" sz="2200" i="0" kern="1200" dirty="0" err="1"/>
            <a:t>the</a:t>
          </a:r>
          <a:r>
            <a:rPr lang="pt-BR" sz="2200" i="0" kern="1200" dirty="0"/>
            <a:t> </a:t>
          </a:r>
          <a:r>
            <a:rPr lang="pt-BR" sz="2200" i="0" kern="1200" dirty="0" err="1"/>
            <a:t>action</a:t>
          </a:r>
          <a:r>
            <a:rPr lang="pt-BR" sz="2200" i="0" kern="1200" dirty="0"/>
            <a:t> </a:t>
          </a:r>
          <a:r>
            <a:rPr lang="pt-BR" sz="2200" i="0" kern="1200" dirty="0" err="1"/>
            <a:t>is</a:t>
          </a:r>
          <a:endParaRPr lang="pt-BR" sz="2200" i="0" kern="1200" dirty="0"/>
        </a:p>
      </dsp:txBody>
      <dsp:txXfrm>
        <a:off x="41031" y="41031"/>
        <a:ext cx="3271788" cy="758458"/>
      </dsp:txXfrm>
    </dsp:sp>
    <dsp:sp modelId="{4E39FEEF-9556-584F-B7F5-75EBC30F011E}">
      <dsp:nvSpPr>
        <dsp:cNvPr id="0" name=""/>
        <dsp:cNvSpPr/>
      </dsp:nvSpPr>
      <dsp:spPr>
        <a:xfrm rot="5400000">
          <a:off x="4714840" y="-391449"/>
          <a:ext cx="672416" cy="3391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b="0" i="0" kern="1200" dirty="0" err="1"/>
            <a:t>the</a:t>
          </a:r>
          <a:r>
            <a:rPr lang="pt-BR" sz="2200" b="0" i="0" kern="1200" dirty="0"/>
            <a:t> </a:t>
          </a:r>
          <a:r>
            <a:rPr lang="pt-BR" sz="2200" b="0" i="0" kern="1200" dirty="0" err="1"/>
            <a:t>agent</a:t>
          </a:r>
          <a:r>
            <a:rPr lang="pt-BR" sz="2200" b="0" i="0" kern="1200" dirty="0"/>
            <a:t>.</a:t>
          </a:r>
        </a:p>
      </dsp:txBody>
      <dsp:txXfrm rot="-5400000">
        <a:off x="3355518" y="1000698"/>
        <a:ext cx="3358236" cy="606766"/>
      </dsp:txXfrm>
    </dsp:sp>
    <dsp:sp modelId="{7E12625C-0170-CC44-A5C2-8E32F902590D}">
      <dsp:nvSpPr>
        <dsp:cNvPr id="0" name=""/>
        <dsp:cNvSpPr/>
      </dsp:nvSpPr>
      <dsp:spPr>
        <a:xfrm>
          <a:off x="312" y="883820"/>
          <a:ext cx="3355205" cy="840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/>
            <a:t>In </a:t>
          </a:r>
          <a:r>
            <a:rPr lang="pt-BR" sz="2200" b="0" i="0" kern="1200" dirty="0" err="1"/>
            <a:t>the</a:t>
          </a:r>
          <a:r>
            <a:rPr lang="pt-BR" sz="2200" b="0" i="0" kern="1200" dirty="0"/>
            <a:t> </a:t>
          </a:r>
          <a:r>
            <a:rPr lang="pt-BR" sz="2200" b="1" i="0" kern="1200" dirty="0"/>
            <a:t>passive voice</a:t>
          </a:r>
          <a:r>
            <a:rPr lang="pt-BR" sz="2200" b="0" i="0" kern="1200" dirty="0"/>
            <a:t>, </a:t>
          </a:r>
          <a:r>
            <a:rPr lang="pt-BR" sz="2200" b="0" i="0" kern="1200" dirty="0" err="1"/>
            <a:t>the</a:t>
          </a:r>
          <a:r>
            <a:rPr lang="pt-BR" sz="2200" b="0" i="0" kern="1200" dirty="0"/>
            <a:t> </a:t>
          </a:r>
          <a:r>
            <a:rPr lang="pt-BR" sz="2200" b="0" i="0" kern="1200" dirty="0" err="1"/>
            <a:t>preposition</a:t>
          </a:r>
          <a:r>
            <a:rPr lang="pt-BR" sz="2200" b="0" i="0" kern="1200" dirty="0"/>
            <a:t> </a:t>
          </a:r>
          <a:r>
            <a:rPr lang="pt-BR" sz="2200" b="1" i="1" kern="1200" dirty="0" err="1"/>
            <a:t>by</a:t>
          </a:r>
          <a:r>
            <a:rPr lang="pt-BR" sz="2200" b="0" i="0" kern="1200" dirty="0"/>
            <a:t> </a:t>
          </a:r>
          <a:r>
            <a:rPr lang="pt-BR" sz="2200" b="0" i="0" kern="1200" dirty="0" err="1"/>
            <a:t>introduces</a:t>
          </a:r>
          <a:endParaRPr lang="pt-BR" sz="2200" b="1" i="1" kern="1200" dirty="0"/>
        </a:p>
      </dsp:txBody>
      <dsp:txXfrm>
        <a:off x="41343" y="924851"/>
        <a:ext cx="3273143" cy="758458"/>
      </dsp:txXfrm>
    </dsp:sp>
    <dsp:sp modelId="{6BB4F567-55DB-FD4B-BF2D-B811B2F03EAB}">
      <dsp:nvSpPr>
        <dsp:cNvPr id="0" name=""/>
        <dsp:cNvSpPr/>
      </dsp:nvSpPr>
      <dsp:spPr>
        <a:xfrm rot="5400000">
          <a:off x="4319861" y="94629"/>
          <a:ext cx="672416" cy="41839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i="0" kern="1200" dirty="0" err="1"/>
            <a:t>subject</a:t>
          </a:r>
          <a:r>
            <a:rPr lang="pt-BR" sz="2200" i="0" kern="1200" dirty="0"/>
            <a:t> + </a:t>
          </a:r>
          <a:r>
            <a:rPr lang="pt-BR" sz="2200" i="0" kern="1200" dirty="0" err="1"/>
            <a:t>verb</a:t>
          </a:r>
          <a:r>
            <a:rPr lang="pt-BR" sz="2200" i="0" kern="1200" dirty="0"/>
            <a:t> </a:t>
          </a:r>
          <a:r>
            <a:rPr lang="pt-BR" sz="2200" i="1" kern="1200" dirty="0" err="1"/>
            <a:t>to</a:t>
          </a:r>
          <a:r>
            <a:rPr lang="pt-BR" sz="2200" i="1" kern="1200" dirty="0"/>
            <a:t> </a:t>
          </a:r>
          <a:r>
            <a:rPr lang="pt-BR" sz="2200" i="1" kern="1200" dirty="0" err="1"/>
            <a:t>be</a:t>
          </a:r>
          <a:r>
            <a:rPr lang="pt-BR" sz="2200" i="0" kern="1200" dirty="0"/>
            <a:t> + </a:t>
          </a:r>
          <a:r>
            <a:rPr lang="pt-BR" sz="2200" i="0" kern="1200" dirty="0" err="1"/>
            <a:t>main</a:t>
          </a:r>
          <a:r>
            <a:rPr lang="pt-BR" sz="2200" i="0" kern="1200" dirty="0"/>
            <a:t> </a:t>
          </a:r>
          <a:r>
            <a:rPr lang="pt-BR" sz="2200" i="0" kern="1200" dirty="0" err="1"/>
            <a:t>verb</a:t>
          </a:r>
          <a:r>
            <a:rPr lang="pt-BR" sz="2200" i="0" kern="1200" dirty="0"/>
            <a:t> in </a:t>
          </a:r>
          <a:r>
            <a:rPr lang="pt-BR" sz="2200" i="0" kern="1200" dirty="0" err="1"/>
            <a:t>the</a:t>
          </a:r>
          <a:r>
            <a:rPr lang="pt-BR" sz="2200" i="0" kern="1200" dirty="0"/>
            <a:t> </a:t>
          </a:r>
          <a:r>
            <a:rPr lang="pt-BR" sz="2200" i="0" kern="1200" dirty="0" err="1"/>
            <a:t>past</a:t>
          </a:r>
          <a:r>
            <a:rPr lang="pt-BR" sz="2200" i="0" kern="1200" dirty="0"/>
            <a:t> </a:t>
          </a:r>
          <a:r>
            <a:rPr lang="pt-BR" sz="2200" i="0" kern="1200" dirty="0" err="1"/>
            <a:t>participle</a:t>
          </a:r>
          <a:r>
            <a:rPr lang="pt-BR" sz="2200" i="0" kern="1200" dirty="0"/>
            <a:t>.</a:t>
          </a:r>
          <a:endParaRPr lang="pt-BR" sz="2200" b="0" i="0" kern="1200" dirty="0"/>
        </a:p>
      </dsp:txBody>
      <dsp:txXfrm rot="-5400000">
        <a:off x="2564072" y="1883244"/>
        <a:ext cx="4151171" cy="606766"/>
      </dsp:txXfrm>
    </dsp:sp>
    <dsp:sp modelId="{9E9C0100-C10D-E941-9FDD-CA3588D9F18F}">
      <dsp:nvSpPr>
        <dsp:cNvPr id="0" name=""/>
        <dsp:cNvSpPr/>
      </dsp:nvSpPr>
      <dsp:spPr>
        <a:xfrm>
          <a:off x="312" y="1766367"/>
          <a:ext cx="2563759" cy="840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/>
            <a:t>The </a:t>
          </a:r>
          <a:r>
            <a:rPr lang="pt-BR" sz="2200" b="0" i="0" kern="1200" dirty="0" err="1"/>
            <a:t>structure</a:t>
          </a:r>
          <a:r>
            <a:rPr lang="pt-BR" sz="2200" b="0" i="0" kern="1200" dirty="0"/>
            <a:t> </a:t>
          </a:r>
          <a:r>
            <a:rPr lang="pt-BR" sz="2200" b="0" i="0" kern="1200" dirty="0" err="1"/>
            <a:t>of</a:t>
          </a:r>
          <a:r>
            <a:rPr lang="pt-BR" sz="2200" b="0" i="0" kern="1200" dirty="0"/>
            <a:t> </a:t>
          </a:r>
          <a:r>
            <a:rPr lang="pt-BR" sz="2200" b="0" i="0" kern="1200" dirty="0" err="1"/>
            <a:t>the</a:t>
          </a:r>
          <a:r>
            <a:rPr lang="pt-BR" sz="2200" b="0" i="0" kern="1200" dirty="0"/>
            <a:t> </a:t>
          </a:r>
          <a:r>
            <a:rPr lang="pt-BR" sz="2200" b="1" i="0" kern="1200" dirty="0"/>
            <a:t>passive voice </a:t>
          </a:r>
          <a:r>
            <a:rPr lang="pt-BR" sz="2200" b="0" i="0" kern="1200" dirty="0" err="1"/>
            <a:t>is</a:t>
          </a:r>
          <a:endParaRPr lang="pt-BR" sz="2200" b="0" i="0" kern="1200" dirty="0"/>
        </a:p>
      </dsp:txBody>
      <dsp:txXfrm>
        <a:off x="41343" y="1807398"/>
        <a:ext cx="2481697" cy="75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5BC6-ADB6-B146-A8AF-19458B31CB05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2CB-F540-C24E-96C9-579F02EA6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72CB-F540-C24E-96C9-579F02EA6D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8B9AE0D1-A38E-0CDD-038A-0AC1D6A6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175" y="643467"/>
            <a:ext cx="6451517" cy="5695132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69E22A6-71E9-561E-AD69-F7277AFA5525}"/>
              </a:ext>
            </a:extLst>
          </p:cNvPr>
          <p:cNvGrpSpPr/>
          <p:nvPr/>
        </p:nvGrpSpPr>
        <p:grpSpPr>
          <a:xfrm>
            <a:off x="520664" y="3429000"/>
            <a:ext cx="3609579" cy="1459491"/>
            <a:chOff x="666816" y="3597911"/>
            <a:chExt cx="2549350" cy="145949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55B2EB3-8835-4D35-3346-3C81A1107723}"/>
                </a:ext>
              </a:extLst>
            </p:cNvPr>
            <p:cNvSpPr txBox="1"/>
            <p:nvPr/>
          </p:nvSpPr>
          <p:spPr>
            <a:xfrm>
              <a:off x="713358" y="4087906"/>
              <a:ext cx="2000904" cy="969496"/>
            </a:xfrm>
            <a:custGeom>
              <a:avLst/>
              <a:gdLst>
                <a:gd name="connsiteX0" fmla="*/ 0 w 2000904"/>
                <a:gd name="connsiteY0" fmla="*/ 0 h 969496"/>
                <a:gd name="connsiteX1" fmla="*/ 2000904 w 2000904"/>
                <a:gd name="connsiteY1" fmla="*/ 0 h 969496"/>
                <a:gd name="connsiteX2" fmla="*/ 2000904 w 2000904"/>
                <a:gd name="connsiteY2" fmla="*/ 969496 h 969496"/>
                <a:gd name="connsiteX3" fmla="*/ 0 w 2000904"/>
                <a:gd name="connsiteY3" fmla="*/ 969496 h 969496"/>
                <a:gd name="connsiteX4" fmla="*/ 0 w 2000904"/>
                <a:gd name="connsiteY4" fmla="*/ 0 h 96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904" h="969496" fill="none" extrusionOk="0">
                  <a:moveTo>
                    <a:pt x="0" y="0"/>
                  </a:moveTo>
                  <a:cubicBezTo>
                    <a:pt x="416515" y="-49533"/>
                    <a:pt x="1540826" y="-14809"/>
                    <a:pt x="2000904" y="0"/>
                  </a:cubicBezTo>
                  <a:cubicBezTo>
                    <a:pt x="1927301" y="264466"/>
                    <a:pt x="2009553" y="626815"/>
                    <a:pt x="2000904" y="969496"/>
                  </a:cubicBezTo>
                  <a:cubicBezTo>
                    <a:pt x="1509211" y="921265"/>
                    <a:pt x="426921" y="1053951"/>
                    <a:pt x="0" y="969496"/>
                  </a:cubicBezTo>
                  <a:cubicBezTo>
                    <a:pt x="76205" y="852460"/>
                    <a:pt x="-49993" y="163970"/>
                    <a:pt x="0" y="0"/>
                  </a:cubicBezTo>
                  <a:close/>
                </a:path>
                <a:path w="2000904" h="969496" stroke="0" extrusionOk="0">
                  <a:moveTo>
                    <a:pt x="0" y="0"/>
                  </a:moveTo>
                  <a:cubicBezTo>
                    <a:pt x="827518" y="118645"/>
                    <a:pt x="1599917" y="116012"/>
                    <a:pt x="2000904" y="0"/>
                  </a:cubicBezTo>
                  <a:cubicBezTo>
                    <a:pt x="2039093" y="461782"/>
                    <a:pt x="1951640" y="839843"/>
                    <a:pt x="2000904" y="969496"/>
                  </a:cubicBezTo>
                  <a:cubicBezTo>
                    <a:pt x="1326779" y="1104096"/>
                    <a:pt x="377818" y="812300"/>
                    <a:pt x="0" y="969496"/>
                  </a:cubicBezTo>
                  <a:cubicBezTo>
                    <a:pt x="-42508" y="822924"/>
                    <a:pt x="61959" y="34684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b="1" dirty="0"/>
                <a:t>UN (United </a:t>
              </a:r>
              <a:r>
                <a:rPr lang="pt-BR" sz="1900" b="1" dirty="0" err="1"/>
                <a:t>Nations</a:t>
              </a:r>
              <a:r>
                <a:rPr lang="pt-BR" sz="1900" b="1" dirty="0"/>
                <a:t>) </a:t>
              </a:r>
            </a:p>
            <a:p>
              <a:r>
                <a:rPr lang="pt-BR" sz="1900" b="1" dirty="0"/>
                <a:t>= </a:t>
              </a:r>
              <a:r>
                <a:rPr lang="pt-BR" sz="1900" dirty="0"/>
                <a:t>ONU (Organização das Nações Unidas)</a:t>
              </a:r>
              <a:endParaRPr lang="pt-BR" sz="1900" i="1" dirty="0"/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8F51C9F5-8E36-9801-4377-EBA6FEA736D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163990" y="5400481"/>
            <a:ext cx="6518315" cy="163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TSJENG,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Zing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Forgotten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women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scientists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Londres: Octopus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Group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2018. p. 50-52.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1901B00-DFD8-6EBA-B93A-E133B33A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89" y="643466"/>
            <a:ext cx="6518315" cy="47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278103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collocations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305506" y="3620838"/>
            <a:ext cx="4039896" cy="2889403"/>
            <a:chOff x="474502" y="2893601"/>
            <a:chExt cx="4039896" cy="2889403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864658" cy="2431435"/>
            </a:xfrm>
            <a:custGeom>
              <a:avLst/>
              <a:gdLst>
                <a:gd name="connsiteX0" fmla="*/ 0 w 3864658"/>
                <a:gd name="connsiteY0" fmla="*/ 0 h 2431435"/>
                <a:gd name="connsiteX1" fmla="*/ 3864658 w 3864658"/>
                <a:gd name="connsiteY1" fmla="*/ 0 h 2431435"/>
                <a:gd name="connsiteX2" fmla="*/ 3864658 w 3864658"/>
                <a:gd name="connsiteY2" fmla="*/ 2431435 h 2431435"/>
                <a:gd name="connsiteX3" fmla="*/ 0 w 3864658"/>
                <a:gd name="connsiteY3" fmla="*/ 2431435 h 2431435"/>
                <a:gd name="connsiteX4" fmla="*/ 0 w 3864658"/>
                <a:gd name="connsiteY4" fmla="*/ 0 h 243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4658" h="2431435" fill="none" extrusionOk="0">
                  <a:moveTo>
                    <a:pt x="0" y="0"/>
                  </a:moveTo>
                  <a:cubicBezTo>
                    <a:pt x="992220" y="-49533"/>
                    <a:pt x="3077165" y="-14809"/>
                    <a:pt x="3864658" y="0"/>
                  </a:cubicBezTo>
                  <a:cubicBezTo>
                    <a:pt x="3952297" y="543322"/>
                    <a:pt x="3791979" y="1279320"/>
                    <a:pt x="3864658" y="2431435"/>
                  </a:cubicBezTo>
                  <a:cubicBezTo>
                    <a:pt x="2671702" y="2383204"/>
                    <a:pt x="1496021" y="2515890"/>
                    <a:pt x="0" y="2431435"/>
                  </a:cubicBezTo>
                  <a:cubicBezTo>
                    <a:pt x="-38581" y="1668529"/>
                    <a:pt x="63341" y="873193"/>
                    <a:pt x="0" y="0"/>
                  </a:cubicBezTo>
                  <a:close/>
                </a:path>
                <a:path w="3864658" h="2431435" stroke="0" extrusionOk="0">
                  <a:moveTo>
                    <a:pt x="0" y="0"/>
                  </a:moveTo>
                  <a:cubicBezTo>
                    <a:pt x="467688" y="118645"/>
                    <a:pt x="2955341" y="116012"/>
                    <a:pt x="3864658" y="0"/>
                  </a:cubicBezTo>
                  <a:cubicBezTo>
                    <a:pt x="3731776" y="316001"/>
                    <a:pt x="3949609" y="1334936"/>
                    <a:pt x="3864658" y="2431435"/>
                  </a:cubicBezTo>
                  <a:cubicBezTo>
                    <a:pt x="3133533" y="2566035"/>
                    <a:pt x="1689691" y="2274239"/>
                    <a:pt x="0" y="2431435"/>
                  </a:cubicBezTo>
                  <a:cubicBezTo>
                    <a:pt x="-20187" y="2025991"/>
                    <a:pt x="-152480" y="58260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b="1" i="1" dirty="0" err="1"/>
                <a:t>Collocations</a:t>
              </a:r>
              <a:r>
                <a:rPr lang="pt-BR" sz="1900" dirty="0"/>
                <a:t> são combinações de palavras que ocorrem </a:t>
              </a:r>
              <a:r>
                <a:rPr lang="pt-BR" sz="1900" dirty="0" err="1"/>
                <a:t>frequente-mente</a:t>
              </a:r>
              <a:r>
                <a:rPr lang="pt-BR" sz="1900" dirty="0"/>
                <a:t> em uma língua, como </a:t>
              </a:r>
              <a:r>
                <a:rPr lang="pt-BR" sz="1900" i="1" dirty="0" err="1"/>
                <a:t>great</a:t>
              </a:r>
              <a:r>
                <a:rPr lang="pt-BR" sz="1900" i="1" dirty="0"/>
                <a:t> </a:t>
              </a:r>
              <a:r>
                <a:rPr lang="pt-BR" sz="1900" i="1" dirty="0" err="1"/>
                <a:t>affinity</a:t>
              </a:r>
              <a:r>
                <a:rPr lang="pt-BR" sz="1900" dirty="0"/>
                <a:t> (adjetivo + substantivo) e </a:t>
              </a:r>
              <a:r>
                <a:rPr lang="pt-BR" sz="1900" i="1" dirty="0" err="1"/>
                <a:t>affinity</a:t>
              </a:r>
              <a:r>
                <a:rPr lang="pt-BR" sz="1900" i="1" dirty="0"/>
                <a:t> </a:t>
              </a:r>
              <a:r>
                <a:rPr lang="pt-BR" sz="1900" i="1" dirty="0" err="1"/>
                <a:t>with</a:t>
              </a:r>
              <a:r>
                <a:rPr lang="pt-BR" sz="1900" i="1" dirty="0"/>
                <a:t> </a:t>
              </a:r>
              <a:r>
                <a:rPr lang="pt-BR" sz="1900" dirty="0"/>
                <a:t>(substantivo + </a:t>
              </a:r>
              <a:r>
                <a:rPr lang="pt-BR" sz="1900" dirty="0" err="1"/>
                <a:t>preposi-ção</a:t>
              </a:r>
              <a:r>
                <a:rPr lang="pt-BR" sz="1900" dirty="0"/>
                <a:t>). Estude essas combinações em inglês para compreendê-las melhor e utilizá-las em seus textos.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7197719-1BB9-9533-5AFD-66B2A802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293" y="643467"/>
            <a:ext cx="5041900" cy="504190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820221B-C148-AA04-E766-EBDF7C5B2DF9}"/>
              </a:ext>
            </a:extLst>
          </p:cNvPr>
          <p:cNvSpPr txBox="1">
            <a:spLocks/>
          </p:cNvSpPr>
          <p:nvPr/>
        </p:nvSpPr>
        <p:spPr>
          <a:xfrm>
            <a:off x="5953589" y="5685367"/>
            <a:ext cx="5041900" cy="53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AFFINITY. In: OZDIC.COM. [2022?].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ozdic.com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collocation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affinity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27 jun. 2022.</a:t>
            </a:r>
          </a:p>
        </p:txBody>
      </p:sp>
    </p:spTree>
    <p:extLst>
      <p:ext uri="{BB962C8B-B14F-4D97-AF65-F5344CB8AC3E}">
        <p14:creationId xmlns:p14="http://schemas.microsoft.com/office/powerpoint/2010/main" val="359525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820221B-C148-AA04-E766-EBDF7C5B2DF9}"/>
              </a:ext>
            </a:extLst>
          </p:cNvPr>
          <p:cNvSpPr txBox="1">
            <a:spLocks/>
          </p:cNvSpPr>
          <p:nvPr/>
        </p:nvSpPr>
        <p:spPr>
          <a:xfrm>
            <a:off x="5472650" y="6225758"/>
            <a:ext cx="6029011" cy="334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TSJENG,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Zing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Forgotten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women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scientists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Londres: Octopus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Group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2018. p. 30-32.</a:t>
            </a: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32816094-8A51-25E6-60CC-B28A4837D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642" y="334737"/>
            <a:ext cx="6029011" cy="5878286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F6465479-B9AF-6604-D407-5637D144AB91}"/>
              </a:ext>
            </a:extLst>
          </p:cNvPr>
          <p:cNvGrpSpPr/>
          <p:nvPr/>
        </p:nvGrpSpPr>
        <p:grpSpPr>
          <a:xfrm>
            <a:off x="237913" y="2732350"/>
            <a:ext cx="4175082" cy="3480673"/>
            <a:chOff x="667198" y="3617074"/>
            <a:chExt cx="2948750" cy="3480673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5775E8A-91DE-0852-008E-DDC70BC6DAFB}"/>
                </a:ext>
              </a:extLst>
            </p:cNvPr>
            <p:cNvSpPr txBox="1"/>
            <p:nvPr/>
          </p:nvSpPr>
          <p:spPr>
            <a:xfrm>
              <a:off x="760291" y="4081537"/>
              <a:ext cx="2855657" cy="3016210"/>
            </a:xfrm>
            <a:custGeom>
              <a:avLst/>
              <a:gdLst>
                <a:gd name="connsiteX0" fmla="*/ 0 w 2855657"/>
                <a:gd name="connsiteY0" fmla="*/ 0 h 3016210"/>
                <a:gd name="connsiteX1" fmla="*/ 2855657 w 2855657"/>
                <a:gd name="connsiteY1" fmla="*/ 0 h 3016210"/>
                <a:gd name="connsiteX2" fmla="*/ 2855657 w 2855657"/>
                <a:gd name="connsiteY2" fmla="*/ 3016210 h 3016210"/>
                <a:gd name="connsiteX3" fmla="*/ 0 w 2855657"/>
                <a:gd name="connsiteY3" fmla="*/ 3016210 h 3016210"/>
                <a:gd name="connsiteX4" fmla="*/ 0 w 2855657"/>
                <a:gd name="connsiteY4" fmla="*/ 0 h 30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5657" h="3016210" fill="none" extrusionOk="0">
                  <a:moveTo>
                    <a:pt x="0" y="0"/>
                  </a:moveTo>
                  <a:cubicBezTo>
                    <a:pt x="450543" y="-49533"/>
                    <a:pt x="1987424" y="-14809"/>
                    <a:pt x="2855657" y="0"/>
                  </a:cubicBezTo>
                  <a:cubicBezTo>
                    <a:pt x="2943296" y="516574"/>
                    <a:pt x="2782978" y="2643207"/>
                    <a:pt x="2855657" y="3016210"/>
                  </a:cubicBezTo>
                  <a:cubicBezTo>
                    <a:pt x="2151010" y="2967979"/>
                    <a:pt x="899797" y="3100665"/>
                    <a:pt x="0" y="3016210"/>
                  </a:cubicBezTo>
                  <a:cubicBezTo>
                    <a:pt x="-38581" y="2219146"/>
                    <a:pt x="63341" y="709150"/>
                    <a:pt x="0" y="0"/>
                  </a:cubicBezTo>
                  <a:close/>
                </a:path>
                <a:path w="2855657" h="3016210" stroke="0" extrusionOk="0">
                  <a:moveTo>
                    <a:pt x="0" y="0"/>
                  </a:moveTo>
                  <a:cubicBezTo>
                    <a:pt x="1379758" y="118645"/>
                    <a:pt x="2207658" y="116012"/>
                    <a:pt x="2855657" y="0"/>
                  </a:cubicBezTo>
                  <a:cubicBezTo>
                    <a:pt x="2722775" y="843278"/>
                    <a:pt x="2940608" y="1566943"/>
                    <a:pt x="2855657" y="3016210"/>
                  </a:cubicBezTo>
                  <a:cubicBezTo>
                    <a:pt x="2552164" y="3150810"/>
                    <a:pt x="1275421" y="2859014"/>
                    <a:pt x="0" y="3016210"/>
                  </a:cubicBezTo>
                  <a:cubicBezTo>
                    <a:pt x="-20187" y="1542253"/>
                    <a:pt x="-152480" y="76341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Aos 69 anos,  Alma Thomas iniciou uma nova fase de sua vida dedicando-se à criação artística. Para você, o que a decisão de Alma nos sugere a respeito do processo de envelhecimento? Você acredita que, em nossa sociedade, os/as idosos/as são devidamente respeitados/ as e valorizados/as? Por quê (não)? O que pode ser feito para que isso aconteça?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DD09FC9F-68AB-02CF-4887-5260A30F628D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48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42A0E9-DB36-9591-B0FA-19A77C899AD8}"/>
              </a:ext>
            </a:extLst>
          </p:cNvPr>
          <p:cNvSpPr txBox="1">
            <a:spLocks/>
          </p:cNvSpPr>
          <p:nvPr/>
        </p:nvSpPr>
        <p:spPr bwMode="black">
          <a:xfrm>
            <a:off x="643467" y="278103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Passive voice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81B0919-33B7-B408-ECAD-77F408ADB0B9}"/>
              </a:ext>
            </a:extLst>
          </p:cNvPr>
          <p:cNvGrpSpPr/>
          <p:nvPr/>
        </p:nvGrpSpPr>
        <p:grpSpPr>
          <a:xfrm>
            <a:off x="552159" y="3853627"/>
            <a:ext cx="3455283" cy="1781407"/>
            <a:chOff x="474502" y="2893601"/>
            <a:chExt cx="3455283" cy="178140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62530DC-A28A-CBD0-50AD-C7B339873A56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1323439"/>
            </a:xfrm>
            <a:custGeom>
              <a:avLst/>
              <a:gdLst>
                <a:gd name="connsiteX0" fmla="*/ 0 w 3280044"/>
                <a:gd name="connsiteY0" fmla="*/ 0 h 1323439"/>
                <a:gd name="connsiteX1" fmla="*/ 3280044 w 3280044"/>
                <a:gd name="connsiteY1" fmla="*/ 0 h 1323439"/>
                <a:gd name="connsiteX2" fmla="*/ 3280044 w 3280044"/>
                <a:gd name="connsiteY2" fmla="*/ 1323439 h 1323439"/>
                <a:gd name="connsiteX3" fmla="*/ 0 w 3280044"/>
                <a:gd name="connsiteY3" fmla="*/ 1323439 h 1323439"/>
                <a:gd name="connsiteX4" fmla="*/ 0 w 3280044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1323439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315875" y="344707"/>
                    <a:pt x="3254103" y="675326"/>
                    <a:pt x="3280044" y="1323439"/>
                  </a:cubicBezTo>
                  <a:cubicBezTo>
                    <a:pt x="2536647" y="1275208"/>
                    <a:pt x="46284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280044" h="1323439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192229" y="535917"/>
                    <a:pt x="3367929" y="914339"/>
                    <a:pt x="3280044" y="1323439"/>
                  </a:cubicBezTo>
                  <a:cubicBezTo>
                    <a:pt x="2605292" y="1458039"/>
                    <a:pt x="871719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a formação da voz passiva em inglês é semelhante à formação da voz passiva em português.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EA5DC13B-E7B4-A18A-F63F-861B272020CF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EDD43AF-35E3-1748-E5F6-D04E998E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09" y="643467"/>
            <a:ext cx="6748380" cy="3097617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AB2DEB2-D8DD-5FC8-035F-BDD0B1232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05900"/>
              </p:ext>
            </p:extLst>
          </p:nvPr>
        </p:nvGraphicFramePr>
        <p:xfrm>
          <a:off x="5007808" y="3956024"/>
          <a:ext cx="6748381" cy="260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65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42A0E9-DB36-9591-B0FA-19A77C899AD8}"/>
              </a:ext>
            </a:extLst>
          </p:cNvPr>
          <p:cNvSpPr txBox="1">
            <a:spLocks/>
          </p:cNvSpPr>
          <p:nvPr/>
        </p:nvSpPr>
        <p:spPr bwMode="black">
          <a:xfrm>
            <a:off x="643467" y="278103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Passive voice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81B0919-33B7-B408-ECAD-77F408ADB0B9}"/>
              </a:ext>
            </a:extLst>
          </p:cNvPr>
          <p:cNvGrpSpPr/>
          <p:nvPr/>
        </p:nvGrpSpPr>
        <p:grpSpPr>
          <a:xfrm>
            <a:off x="552159" y="3853627"/>
            <a:ext cx="3455283" cy="1781407"/>
            <a:chOff x="474502" y="2893601"/>
            <a:chExt cx="3455283" cy="178140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62530DC-A28A-CBD0-50AD-C7B339873A56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1323439"/>
            </a:xfrm>
            <a:custGeom>
              <a:avLst/>
              <a:gdLst>
                <a:gd name="connsiteX0" fmla="*/ 0 w 3280044"/>
                <a:gd name="connsiteY0" fmla="*/ 0 h 1323439"/>
                <a:gd name="connsiteX1" fmla="*/ 3280044 w 3280044"/>
                <a:gd name="connsiteY1" fmla="*/ 0 h 1323439"/>
                <a:gd name="connsiteX2" fmla="*/ 3280044 w 3280044"/>
                <a:gd name="connsiteY2" fmla="*/ 1323439 h 1323439"/>
                <a:gd name="connsiteX3" fmla="*/ 0 w 3280044"/>
                <a:gd name="connsiteY3" fmla="*/ 1323439 h 1323439"/>
                <a:gd name="connsiteX4" fmla="*/ 0 w 3280044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1323439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315875" y="344707"/>
                    <a:pt x="3254103" y="675326"/>
                    <a:pt x="3280044" y="1323439"/>
                  </a:cubicBezTo>
                  <a:cubicBezTo>
                    <a:pt x="2536647" y="1275208"/>
                    <a:pt x="46284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280044" h="1323439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192229" y="535917"/>
                    <a:pt x="3367929" y="914339"/>
                    <a:pt x="3280044" y="1323439"/>
                  </a:cubicBezTo>
                  <a:cubicBezTo>
                    <a:pt x="2605292" y="1458039"/>
                    <a:pt x="871719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a formação da voz passiva em inglês é semelhante à formação da voz passiva em português.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EA5DC13B-E7B4-A18A-F63F-861B272020CF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EDD43AF-35E3-1748-E5F6-D04E998E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09" y="643467"/>
            <a:ext cx="6748380" cy="3097617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AB2DEB2-D8DD-5FC8-035F-BDD0B1232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451682"/>
              </p:ext>
            </p:extLst>
          </p:nvPr>
        </p:nvGraphicFramePr>
        <p:xfrm>
          <a:off x="5007808" y="3956024"/>
          <a:ext cx="6748381" cy="260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10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D898043D-09E3-7C63-A456-122C4DD70EF7}"/>
              </a:ext>
            </a:extLst>
          </p:cNvPr>
          <p:cNvSpPr txBox="1">
            <a:spLocks/>
          </p:cNvSpPr>
          <p:nvPr/>
        </p:nvSpPr>
        <p:spPr>
          <a:xfrm>
            <a:off x="9892144" y="4868883"/>
            <a:ext cx="1781299" cy="183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ARABIA, Jim.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Women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in STEM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statistics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to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inspire future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leaders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BigRentz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23 fev. 2021.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www.bigrentz.com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/blog/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women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-in-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stem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statistics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27 jun. 2022.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A8CCA0A-B70D-BC66-BBDA-23C12EB136B2}"/>
              </a:ext>
            </a:extLst>
          </p:cNvPr>
          <p:cNvGrpSpPr/>
          <p:nvPr/>
        </p:nvGrpSpPr>
        <p:grpSpPr>
          <a:xfrm>
            <a:off x="5377706" y="201173"/>
            <a:ext cx="4412654" cy="6504094"/>
            <a:chOff x="5377706" y="201173"/>
            <a:chExt cx="4412654" cy="6504094"/>
          </a:xfrm>
        </p:grpSpPr>
        <p:pic>
          <p:nvPicPr>
            <p:cNvPr id="15" name="Imagem 14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B08297C8-D5CA-946E-2450-49E5E38F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706" y="4402790"/>
              <a:ext cx="4320000" cy="2302477"/>
            </a:xfrm>
            <a:prstGeom prst="rect">
              <a:avLst/>
            </a:prstGeom>
          </p:spPr>
        </p:pic>
        <p:pic>
          <p:nvPicPr>
            <p:cNvPr id="7" name="Imagem 6" descr="Interface gráfica do usuário, Site&#10;&#10;Descrição gerada automaticamente">
              <a:extLst>
                <a:ext uri="{FF2B5EF4-FFF2-40B4-BE49-F238E27FC236}">
                  <a16:creationId xmlns:a16="http://schemas.microsoft.com/office/drawing/2014/main" id="{F1AC2783-B053-EEC8-EFD0-2E1713D72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0360" y="2371511"/>
              <a:ext cx="4320000" cy="2163418"/>
            </a:xfrm>
            <a:prstGeom prst="rect">
              <a:avLst/>
            </a:prstGeom>
          </p:spPr>
        </p:pic>
        <p:pic>
          <p:nvPicPr>
            <p:cNvPr id="17" name="Imagem 16" descr="Interface gráfica do usuário, Site&#10;&#10;Descrição gerada automaticamente">
              <a:extLst>
                <a:ext uri="{FF2B5EF4-FFF2-40B4-BE49-F238E27FC236}">
                  <a16:creationId xmlns:a16="http://schemas.microsoft.com/office/drawing/2014/main" id="{17E51EFE-F60D-5417-2680-51A7D8459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0360" y="201173"/>
              <a:ext cx="4320000" cy="2163419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F7F02E-F6EA-69D6-6110-7B9FFEB5A493}"/>
              </a:ext>
            </a:extLst>
          </p:cNvPr>
          <p:cNvSpPr txBox="1"/>
          <p:nvPr/>
        </p:nvSpPr>
        <p:spPr>
          <a:xfrm>
            <a:off x="367007" y="2685423"/>
            <a:ext cx="3908110" cy="3785652"/>
          </a:xfrm>
          <a:custGeom>
            <a:avLst/>
            <a:gdLst>
              <a:gd name="connsiteX0" fmla="*/ 0 w 3908110"/>
              <a:gd name="connsiteY0" fmla="*/ 0 h 3785652"/>
              <a:gd name="connsiteX1" fmla="*/ 3908110 w 3908110"/>
              <a:gd name="connsiteY1" fmla="*/ 0 h 3785652"/>
              <a:gd name="connsiteX2" fmla="*/ 3908110 w 3908110"/>
              <a:gd name="connsiteY2" fmla="*/ 3785652 h 3785652"/>
              <a:gd name="connsiteX3" fmla="*/ 0 w 3908110"/>
              <a:gd name="connsiteY3" fmla="*/ 3785652 h 3785652"/>
              <a:gd name="connsiteX4" fmla="*/ 0 w 390811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8110" h="3785652" fill="none" extrusionOk="0">
                <a:moveTo>
                  <a:pt x="0" y="0"/>
                </a:moveTo>
                <a:cubicBezTo>
                  <a:pt x="907529" y="-49533"/>
                  <a:pt x="3404478" y="-14809"/>
                  <a:pt x="3908110" y="0"/>
                </a:cubicBezTo>
                <a:cubicBezTo>
                  <a:pt x="3995749" y="605805"/>
                  <a:pt x="3835431" y="2720140"/>
                  <a:pt x="3908110" y="3785652"/>
                </a:cubicBezTo>
                <a:cubicBezTo>
                  <a:pt x="3304915" y="3737421"/>
                  <a:pt x="1942075" y="3870107"/>
                  <a:pt x="0" y="3785652"/>
                </a:cubicBezTo>
                <a:cubicBezTo>
                  <a:pt x="-38581" y="2333031"/>
                  <a:pt x="63341" y="1327805"/>
                  <a:pt x="0" y="0"/>
                </a:cubicBezTo>
                <a:close/>
              </a:path>
              <a:path w="3908110" h="3785652" stroke="0" extrusionOk="0">
                <a:moveTo>
                  <a:pt x="0" y="0"/>
                </a:moveTo>
                <a:cubicBezTo>
                  <a:pt x="1319584" y="118645"/>
                  <a:pt x="1993472" y="116012"/>
                  <a:pt x="3908110" y="0"/>
                </a:cubicBezTo>
                <a:cubicBezTo>
                  <a:pt x="3775228" y="637042"/>
                  <a:pt x="3993061" y="3121186"/>
                  <a:pt x="3908110" y="3785652"/>
                </a:cubicBezTo>
                <a:cubicBezTo>
                  <a:pt x="1955035" y="3920252"/>
                  <a:pt x="798529" y="3628456"/>
                  <a:pt x="0" y="3785652"/>
                </a:cubicBezTo>
                <a:cubicBezTo>
                  <a:pt x="-20187" y="3244272"/>
                  <a:pt x="-152480" y="6803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a. Do </a:t>
            </a:r>
            <a:r>
              <a:rPr lang="pt-BR" sz="2000" dirty="0" err="1"/>
              <a:t>you</a:t>
            </a:r>
            <a:r>
              <a:rPr lang="pt-BR" sz="2000" dirty="0"/>
              <a:t> </a:t>
            </a:r>
            <a:r>
              <a:rPr lang="pt-BR" sz="2000" dirty="0" err="1"/>
              <a:t>agree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quotes? </a:t>
            </a:r>
            <a:r>
              <a:rPr lang="pt-BR" sz="2000" dirty="0" err="1"/>
              <a:t>If</a:t>
            </a:r>
            <a:r>
              <a:rPr lang="pt-BR" sz="2000" dirty="0"/>
              <a:t> </a:t>
            </a:r>
            <a:r>
              <a:rPr lang="pt-BR" sz="2000" dirty="0" err="1"/>
              <a:t>so</a:t>
            </a:r>
            <a:r>
              <a:rPr lang="pt-BR" sz="2000" dirty="0"/>
              <a:t>, </a:t>
            </a:r>
            <a:r>
              <a:rPr lang="pt-BR" sz="2000" dirty="0" err="1"/>
              <a:t>which</a:t>
            </a:r>
            <a:r>
              <a:rPr lang="pt-BR" sz="2000" dirty="0"/>
              <a:t> </a:t>
            </a:r>
            <a:r>
              <a:rPr lang="pt-BR" sz="2000" dirty="0" err="1"/>
              <a:t>one</a:t>
            </a:r>
            <a:r>
              <a:rPr lang="pt-BR" sz="2000" dirty="0"/>
              <a:t>(</a:t>
            </a:r>
            <a:r>
              <a:rPr lang="pt-BR" sz="2000" dirty="0" err="1"/>
              <a:t>s</a:t>
            </a:r>
            <a:r>
              <a:rPr lang="pt-BR" sz="2000" dirty="0"/>
              <a:t>)?</a:t>
            </a:r>
          </a:p>
          <a:p>
            <a:endParaRPr lang="pt-BR" sz="2000" dirty="0"/>
          </a:p>
          <a:p>
            <a:r>
              <a:rPr lang="pt-BR" sz="2000" dirty="0"/>
              <a:t>b. </a:t>
            </a:r>
            <a:r>
              <a:rPr lang="pt-BR" sz="2000" dirty="0" err="1"/>
              <a:t>What’s</a:t>
            </a:r>
            <a:r>
              <a:rPr lang="pt-BR" sz="2000" dirty="0"/>
              <a:t> </a:t>
            </a:r>
            <a:r>
              <a:rPr lang="pt-BR" sz="2000" dirty="0" err="1"/>
              <a:t>your</a:t>
            </a:r>
            <a:r>
              <a:rPr lang="pt-BR" sz="2000" dirty="0"/>
              <a:t> </a:t>
            </a:r>
            <a:r>
              <a:rPr lang="pt-BR" sz="2000" dirty="0" err="1"/>
              <a:t>favorite</a:t>
            </a:r>
            <a:r>
              <a:rPr lang="pt-BR" sz="2000" dirty="0"/>
              <a:t> quote? </a:t>
            </a:r>
            <a:r>
              <a:rPr lang="pt-BR" sz="2000" dirty="0" err="1"/>
              <a:t>Why</a:t>
            </a:r>
            <a:r>
              <a:rPr lang="pt-BR" sz="2000" dirty="0"/>
              <a:t>?</a:t>
            </a:r>
          </a:p>
          <a:p>
            <a:endParaRPr lang="pt-BR" sz="2000" dirty="0"/>
          </a:p>
          <a:p>
            <a:r>
              <a:rPr lang="pt-BR" sz="2000" dirty="0"/>
              <a:t>c. In </a:t>
            </a:r>
            <a:r>
              <a:rPr lang="pt-BR" sz="2000" dirty="0" err="1"/>
              <a:t>your</a:t>
            </a:r>
            <a:r>
              <a:rPr lang="pt-BR" sz="2000" dirty="0"/>
              <a:t> </a:t>
            </a:r>
            <a:r>
              <a:rPr lang="pt-BR" sz="2000" dirty="0" err="1"/>
              <a:t>opinion</a:t>
            </a:r>
            <a:r>
              <a:rPr lang="pt-BR" sz="2000" dirty="0"/>
              <a:t>, </a:t>
            </a:r>
            <a:r>
              <a:rPr lang="pt-BR" sz="2000" dirty="0" err="1"/>
              <a:t>is</a:t>
            </a:r>
            <a:r>
              <a:rPr lang="pt-BR" sz="2000" dirty="0"/>
              <a:t> it </a:t>
            </a:r>
            <a:r>
              <a:rPr lang="pt-BR" sz="2000" dirty="0" err="1"/>
              <a:t>easier</a:t>
            </a:r>
            <a:r>
              <a:rPr lang="pt-BR" sz="2000" dirty="0"/>
              <a:t> for </a:t>
            </a:r>
            <a:r>
              <a:rPr lang="pt-BR" sz="2000" dirty="0" err="1"/>
              <a:t>women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pursue</a:t>
            </a:r>
            <a:r>
              <a:rPr lang="pt-BR" sz="2000" dirty="0"/>
              <a:t> a </a:t>
            </a:r>
            <a:r>
              <a:rPr lang="pt-BR" sz="2000" dirty="0" err="1"/>
              <a:t>career</a:t>
            </a:r>
            <a:r>
              <a:rPr lang="pt-BR" sz="2000" dirty="0"/>
              <a:t> in STEM </a:t>
            </a:r>
            <a:r>
              <a:rPr lang="pt-BR" sz="2000" dirty="0" err="1"/>
              <a:t>today</a:t>
            </a:r>
            <a:r>
              <a:rPr lang="pt-BR" sz="2000" dirty="0"/>
              <a:t>? </a:t>
            </a:r>
            <a:r>
              <a:rPr lang="pt-BR" sz="2000" dirty="0" err="1"/>
              <a:t>Why</a:t>
            </a:r>
            <a:r>
              <a:rPr lang="pt-BR" sz="2000" dirty="0"/>
              <a:t> (</a:t>
            </a:r>
            <a:r>
              <a:rPr lang="pt-BR" sz="2000" dirty="0" err="1"/>
              <a:t>not</a:t>
            </a:r>
            <a:r>
              <a:rPr lang="pt-BR" sz="2000" dirty="0"/>
              <a:t>)?</a:t>
            </a:r>
          </a:p>
          <a:p>
            <a:endParaRPr lang="pt-BR" sz="2000" dirty="0"/>
          </a:p>
          <a:p>
            <a:r>
              <a:rPr lang="pt-BR" sz="2000" dirty="0"/>
              <a:t>d. </a:t>
            </a:r>
            <a:r>
              <a:rPr lang="pt-BR" sz="2000" dirty="0" err="1"/>
              <a:t>Can</a:t>
            </a:r>
            <a:r>
              <a:rPr lang="pt-BR" sz="2000" dirty="0"/>
              <a:t> </a:t>
            </a:r>
            <a:r>
              <a:rPr lang="pt-BR" sz="2000" dirty="0" err="1"/>
              <a:t>you</a:t>
            </a:r>
            <a:r>
              <a:rPr lang="pt-BR" sz="2000" dirty="0"/>
              <a:t> </a:t>
            </a:r>
            <a:r>
              <a:rPr lang="pt-BR" sz="2000" dirty="0" err="1"/>
              <a:t>give</a:t>
            </a:r>
            <a:r>
              <a:rPr lang="pt-BR" sz="2000" dirty="0"/>
              <a:t> </a:t>
            </a:r>
            <a:r>
              <a:rPr lang="pt-BR" sz="2000" dirty="0" err="1"/>
              <a:t>other</a:t>
            </a:r>
            <a:r>
              <a:rPr lang="pt-BR" sz="2000" dirty="0"/>
              <a:t> </a:t>
            </a:r>
            <a:r>
              <a:rPr lang="pt-BR" sz="2000" dirty="0" err="1"/>
              <a:t>examples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influential</a:t>
            </a:r>
            <a:r>
              <a:rPr lang="pt-BR" sz="2000" dirty="0"/>
              <a:t> </a:t>
            </a:r>
            <a:r>
              <a:rPr lang="pt-BR" sz="2000" dirty="0" err="1"/>
              <a:t>women</a:t>
            </a:r>
            <a:r>
              <a:rPr lang="pt-BR" sz="2000" dirty="0"/>
              <a:t> in STEM? </a:t>
            </a:r>
            <a:r>
              <a:rPr lang="pt-BR" sz="2000" dirty="0" err="1"/>
              <a:t>What</a:t>
            </a:r>
            <a:r>
              <a:rPr lang="pt-BR" sz="2000" dirty="0"/>
              <a:t> do/</a:t>
            </a:r>
            <a:r>
              <a:rPr lang="pt-BR" sz="2000" dirty="0" err="1"/>
              <a:t>did</a:t>
            </a:r>
            <a:r>
              <a:rPr lang="pt-BR" sz="2000" dirty="0"/>
              <a:t> </a:t>
            </a:r>
            <a:r>
              <a:rPr lang="pt-BR" sz="2000" dirty="0" err="1"/>
              <a:t>they</a:t>
            </a:r>
            <a:r>
              <a:rPr lang="pt-BR" sz="2000" dirty="0"/>
              <a:t> do?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569441B-B8BB-5339-FE55-70C0A55BD865}"/>
              </a:ext>
            </a:extLst>
          </p:cNvPr>
          <p:cNvSpPr txBox="1"/>
          <p:nvPr/>
        </p:nvSpPr>
        <p:spPr>
          <a:xfrm>
            <a:off x="6128424" y="578617"/>
            <a:ext cx="1738010" cy="1169551"/>
          </a:xfrm>
          <a:prstGeom prst="rect">
            <a:avLst/>
          </a:prstGeom>
          <a:solidFill>
            <a:srgbClr val="4B4A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“The </a:t>
            </a:r>
            <a:r>
              <a:rPr lang="pt-BR" sz="1400" dirty="0" err="1">
                <a:solidFill>
                  <a:schemeClr val="bg1"/>
                </a:solidFill>
              </a:rPr>
              <a:t>fact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is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that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space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and</a:t>
            </a:r>
            <a:r>
              <a:rPr lang="pt-BR" sz="1400" dirty="0">
                <a:solidFill>
                  <a:schemeClr val="bg1"/>
                </a:solidFill>
              </a:rPr>
              <a:t> its </a:t>
            </a:r>
            <a:r>
              <a:rPr lang="pt-BR" sz="1400" dirty="0" err="1">
                <a:solidFill>
                  <a:schemeClr val="bg1"/>
                </a:solidFill>
              </a:rPr>
              <a:t>resources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belong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to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all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of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us</a:t>
            </a:r>
            <a:r>
              <a:rPr lang="pt-BR" sz="1400" dirty="0">
                <a:solidFill>
                  <a:schemeClr val="bg1"/>
                </a:solidFill>
              </a:rPr>
              <a:t>, </a:t>
            </a:r>
            <a:r>
              <a:rPr lang="pt-BR" sz="1400" dirty="0" err="1">
                <a:solidFill>
                  <a:schemeClr val="bg1"/>
                </a:solidFill>
              </a:rPr>
              <a:t>not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to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any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one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group</a:t>
            </a:r>
            <a:r>
              <a:rPr lang="pt-BR" sz="14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6249DD3-065A-7BFA-9A00-7E5A0BB0D1B9}"/>
              </a:ext>
            </a:extLst>
          </p:cNvPr>
          <p:cNvSpPr txBox="1"/>
          <p:nvPr/>
        </p:nvSpPr>
        <p:spPr>
          <a:xfrm>
            <a:off x="7367081" y="2596356"/>
            <a:ext cx="1997413" cy="1384995"/>
          </a:xfrm>
          <a:prstGeom prst="rect">
            <a:avLst/>
          </a:prstGeom>
          <a:solidFill>
            <a:srgbClr val="4B4A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“</a:t>
            </a:r>
            <a:r>
              <a:rPr lang="pt-BR" sz="1400" dirty="0" err="1">
                <a:solidFill>
                  <a:schemeClr val="bg1"/>
                </a:solidFill>
              </a:rPr>
              <a:t>My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message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was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that</a:t>
            </a:r>
            <a:r>
              <a:rPr lang="pt-BR" sz="1400" dirty="0">
                <a:solidFill>
                  <a:schemeClr val="bg1"/>
                </a:solidFill>
              </a:rPr>
              <a:t> Science </a:t>
            </a:r>
            <a:r>
              <a:rPr lang="pt-BR" sz="1400" dirty="0" err="1">
                <a:solidFill>
                  <a:schemeClr val="bg1"/>
                </a:solidFill>
              </a:rPr>
              <a:t>has</a:t>
            </a:r>
            <a:r>
              <a:rPr lang="pt-BR" sz="1400" dirty="0">
                <a:solidFill>
                  <a:schemeClr val="bg1"/>
                </a:solidFill>
              </a:rPr>
              <a:t> no </a:t>
            </a:r>
            <a:r>
              <a:rPr lang="pt-BR" sz="1400" dirty="0" err="1">
                <a:solidFill>
                  <a:schemeClr val="bg1"/>
                </a:solidFill>
              </a:rPr>
              <a:t>passport</a:t>
            </a:r>
            <a:r>
              <a:rPr lang="pt-BR" sz="1400" dirty="0">
                <a:solidFill>
                  <a:schemeClr val="bg1"/>
                </a:solidFill>
              </a:rPr>
              <a:t>, no </a:t>
            </a:r>
            <a:r>
              <a:rPr lang="pt-BR" sz="1400" dirty="0" err="1">
                <a:solidFill>
                  <a:schemeClr val="bg1"/>
                </a:solidFill>
              </a:rPr>
              <a:t>gender</a:t>
            </a:r>
            <a:r>
              <a:rPr lang="pt-BR" sz="1400" dirty="0">
                <a:solidFill>
                  <a:schemeClr val="bg1"/>
                </a:solidFill>
              </a:rPr>
              <a:t>, no </a:t>
            </a:r>
            <a:r>
              <a:rPr lang="pt-BR" sz="1400" dirty="0" err="1">
                <a:solidFill>
                  <a:schemeClr val="bg1"/>
                </a:solidFill>
              </a:rPr>
              <a:t>race</a:t>
            </a:r>
            <a:r>
              <a:rPr lang="pt-BR" sz="1400" dirty="0">
                <a:solidFill>
                  <a:schemeClr val="bg1"/>
                </a:solidFill>
              </a:rPr>
              <a:t>, no </a:t>
            </a:r>
            <a:r>
              <a:rPr lang="pt-BR" sz="1400" dirty="0" err="1">
                <a:solidFill>
                  <a:schemeClr val="bg1"/>
                </a:solidFill>
              </a:rPr>
              <a:t>culture</a:t>
            </a:r>
            <a:r>
              <a:rPr lang="pt-BR" sz="1400" dirty="0">
                <a:solidFill>
                  <a:schemeClr val="bg1"/>
                </a:solidFill>
              </a:rPr>
              <a:t>, no </a:t>
            </a:r>
            <a:r>
              <a:rPr lang="pt-BR" sz="1400" dirty="0" err="1">
                <a:solidFill>
                  <a:schemeClr val="bg1"/>
                </a:solidFill>
              </a:rPr>
              <a:t>political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party</a:t>
            </a:r>
            <a:r>
              <a:rPr lang="pt-BR" sz="1400" dirty="0">
                <a:solidFill>
                  <a:schemeClr val="bg1"/>
                </a:solidFill>
              </a:rPr>
              <a:t>...</a:t>
            </a:r>
            <a:r>
              <a:rPr lang="pt-BR" sz="1400" dirty="0" err="1">
                <a:solidFill>
                  <a:schemeClr val="bg1"/>
                </a:solidFill>
              </a:rPr>
              <a:t>science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is</a:t>
            </a:r>
            <a:r>
              <a:rPr lang="pt-BR" sz="1400" dirty="0">
                <a:solidFill>
                  <a:schemeClr val="bg1"/>
                </a:solidFill>
              </a:rPr>
              <a:t> universal </a:t>
            </a:r>
            <a:r>
              <a:rPr lang="pt-BR" sz="1400" dirty="0" err="1">
                <a:solidFill>
                  <a:schemeClr val="bg1"/>
                </a:solidFill>
              </a:rPr>
              <a:t>and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unifying</a:t>
            </a:r>
            <a:r>
              <a:rPr lang="pt-BR" sz="14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D57E2E9-173E-C7D0-48B0-996006C5BAC2}"/>
              </a:ext>
            </a:extLst>
          </p:cNvPr>
          <p:cNvSpPr txBox="1"/>
          <p:nvPr/>
        </p:nvSpPr>
        <p:spPr>
          <a:xfrm>
            <a:off x="7211439" y="4792199"/>
            <a:ext cx="2136209" cy="1292662"/>
          </a:xfrm>
          <a:prstGeom prst="rect">
            <a:avLst/>
          </a:prstGeom>
          <a:solidFill>
            <a:srgbClr val="4B4A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“</a:t>
            </a:r>
            <a:r>
              <a:rPr lang="pt-BR" sz="1300" dirty="0" err="1">
                <a:solidFill>
                  <a:schemeClr val="bg1"/>
                </a:solidFill>
              </a:rPr>
              <a:t>We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need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feminine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qualities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to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be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both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accepted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and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respected</a:t>
            </a:r>
            <a:r>
              <a:rPr lang="pt-BR" sz="1300" dirty="0">
                <a:solidFill>
                  <a:schemeClr val="bg1"/>
                </a:solidFill>
              </a:rPr>
              <a:t>...</a:t>
            </a:r>
            <a:r>
              <a:rPr lang="pt-BR" sz="1300" dirty="0" err="1">
                <a:solidFill>
                  <a:schemeClr val="bg1"/>
                </a:solidFill>
              </a:rPr>
              <a:t>I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love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that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the</a:t>
            </a:r>
            <a:r>
              <a:rPr lang="pt-BR" sz="1300" dirty="0">
                <a:solidFill>
                  <a:schemeClr val="bg1"/>
                </a:solidFill>
              </a:rPr>
              <a:t> new </a:t>
            </a:r>
            <a:r>
              <a:rPr lang="pt-BR" sz="1300" dirty="0" err="1">
                <a:solidFill>
                  <a:schemeClr val="bg1"/>
                </a:solidFill>
              </a:rPr>
              <a:t>movement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involves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women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joining</a:t>
            </a:r>
            <a:r>
              <a:rPr lang="pt-BR" sz="1300" dirty="0">
                <a:solidFill>
                  <a:schemeClr val="bg1"/>
                </a:solidFill>
              </a:rPr>
              <a:t> </a:t>
            </a:r>
            <a:r>
              <a:rPr lang="pt-BR" sz="1300" dirty="0" err="1">
                <a:solidFill>
                  <a:schemeClr val="bg1"/>
                </a:solidFill>
              </a:rPr>
              <a:t>their</a:t>
            </a:r>
            <a:r>
              <a:rPr lang="pt-BR" sz="1300" dirty="0">
                <a:solidFill>
                  <a:schemeClr val="bg1"/>
                </a:solidFill>
              </a:rPr>
              <a:t> voices </a:t>
            </a:r>
            <a:r>
              <a:rPr lang="pt-BR" sz="1300" dirty="0" err="1">
                <a:solidFill>
                  <a:schemeClr val="bg1"/>
                </a:solidFill>
              </a:rPr>
              <a:t>together</a:t>
            </a:r>
            <a:r>
              <a:rPr lang="pt-BR" sz="13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8263099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537</Words>
  <Application>Microsoft Macintosh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Helvetica</vt:lpstr>
      <vt:lpstr>Pacote</vt:lpstr>
      <vt:lpstr>Apresentação do PowerPoint</vt:lpstr>
      <vt:lpstr>UNIT 6</vt:lpstr>
      <vt:lpstr>UNIT 6</vt:lpstr>
      <vt:lpstr>UNIT 6</vt:lpstr>
      <vt:lpstr>UNIT 6</vt:lpstr>
      <vt:lpstr>UNIT 6</vt:lpstr>
      <vt:lpstr>UNIT 6</vt:lpstr>
      <vt:lpstr>UNIT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2023-05-22T10:10:54Z</dcterms:modified>
</cp:coreProperties>
</file>