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362" r:id="rId2"/>
    <p:sldId id="298" r:id="rId3"/>
    <p:sldId id="287" r:id="rId4"/>
    <p:sldId id="288" r:id="rId5"/>
    <p:sldId id="289" r:id="rId6"/>
    <p:sldId id="290" r:id="rId7"/>
    <p:sldId id="396" r:id="rId8"/>
    <p:sldId id="291" r:id="rId9"/>
    <p:sldId id="292" r:id="rId10"/>
    <p:sldId id="462" r:id="rId11"/>
    <p:sldId id="398" r:id="rId12"/>
    <p:sldId id="463" r:id="rId13"/>
    <p:sldId id="293" r:id="rId14"/>
    <p:sldId id="400" r:id="rId15"/>
    <p:sldId id="401" r:id="rId16"/>
    <p:sldId id="402" r:id="rId17"/>
    <p:sldId id="403" r:id="rId18"/>
    <p:sldId id="404" r:id="rId19"/>
    <p:sldId id="29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EF6"/>
    <a:srgbClr val="4B4A4A"/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513"/>
    <p:restoredTop sz="95993"/>
  </p:normalViewPr>
  <p:slideViewPr>
    <p:cSldViewPr snapToGrid="0">
      <p:cViewPr varScale="1">
        <p:scale>
          <a:sx n="196" d="100"/>
          <a:sy n="196" d="100"/>
        </p:scale>
        <p:origin x="8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26A86AE-C57E-40EF-6E39-8767D6434F2E}"/>
              </a:ext>
            </a:extLst>
          </p:cNvPr>
          <p:cNvSpPr txBox="1">
            <a:spLocks/>
          </p:cNvSpPr>
          <p:nvPr/>
        </p:nvSpPr>
        <p:spPr bwMode="blackWhite">
          <a:xfrm>
            <a:off x="804672" y="2386744"/>
            <a:ext cx="5925310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LANGUAGE REFERENCE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16A936D-1536-DA65-BD1F-4A3F1C92B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811" y="1221174"/>
            <a:ext cx="3044952" cy="410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61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6:</a:t>
            </a:r>
          </a:p>
          <a:p>
            <a:r>
              <a:rPr lang="en-US" sz="2400" dirty="0"/>
              <a:t>Passive voice</a:t>
            </a:r>
          </a:p>
        </p:txBody>
      </p:sp>
      <p:pic>
        <p:nvPicPr>
          <p:cNvPr id="6" name="Imagem 5" descr="Tabela&#10;&#10;Descrição gerada automaticamente">
            <a:extLst>
              <a:ext uri="{FF2B5EF4-FFF2-40B4-BE49-F238E27FC236}">
                <a16:creationId xmlns:a16="http://schemas.microsoft.com/office/drawing/2014/main" id="{85FCDAFE-1085-A567-D5C4-25429952F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035" y="1969009"/>
            <a:ext cx="7224225" cy="32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8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present perfect</a:t>
            </a:r>
          </a:p>
        </p:txBody>
      </p:sp>
      <p:pic>
        <p:nvPicPr>
          <p:cNvPr id="6" name="Imagem 5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E563ADEB-5AF7-D9AA-4004-0A2639124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356" y="862511"/>
            <a:ext cx="7219582" cy="547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00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present perfect</a:t>
            </a:r>
          </a:p>
        </p:txBody>
      </p:sp>
      <p:pic>
        <p:nvPicPr>
          <p:cNvPr id="5" name="Imagem 4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D2C6C094-03A6-1F28-7839-8B40DB08D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510" y="319561"/>
            <a:ext cx="7061275" cy="621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03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72804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</a:t>
            </a:r>
            <a:r>
              <a:rPr lang="en-US" sz="2400" dirty="0" err="1"/>
              <a:t>verbos</a:t>
            </a:r>
            <a:r>
              <a:rPr lang="en-US" sz="2400" dirty="0"/>
              <a:t> </a:t>
            </a:r>
            <a:r>
              <a:rPr lang="en-US" sz="2400" dirty="0" err="1"/>
              <a:t>irregulares</a:t>
            </a:r>
            <a:r>
              <a:rPr lang="en-US" sz="2400" dirty="0"/>
              <a:t> </a:t>
            </a:r>
            <a:r>
              <a:rPr lang="en-US" sz="2400" dirty="0" err="1"/>
              <a:t>agrupados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formas</a:t>
            </a:r>
            <a:r>
              <a:rPr lang="en-US" sz="2400" dirty="0"/>
              <a:t> </a:t>
            </a:r>
            <a:r>
              <a:rPr lang="en-US" sz="2400" dirty="0" err="1"/>
              <a:t>semelhantes</a:t>
            </a:r>
            <a:endParaRPr lang="en-US" sz="2400" dirty="0"/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6D3D3D32-CADC-F936-4DEF-A5C8EC554A78}"/>
              </a:ext>
            </a:extLst>
          </p:cNvPr>
          <p:cNvSpPr txBox="1">
            <a:spLocks/>
          </p:cNvSpPr>
          <p:nvPr/>
        </p:nvSpPr>
        <p:spPr bwMode="black">
          <a:xfrm>
            <a:off x="5059172" y="643467"/>
            <a:ext cx="6721701" cy="98416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3"/>
                </a:solidFill>
              </a:rPr>
              <a:t>A. </a:t>
            </a:r>
            <a:r>
              <a:rPr lang="en-US" sz="2400" b="1" dirty="0" err="1"/>
              <a:t>Passado</a:t>
            </a:r>
            <a:r>
              <a:rPr lang="en-US" sz="2400" b="1" dirty="0"/>
              <a:t> e </a:t>
            </a:r>
            <a:r>
              <a:rPr lang="en-US" sz="2400" b="1" dirty="0" err="1"/>
              <a:t>particípio</a:t>
            </a:r>
            <a:r>
              <a:rPr lang="en-US" sz="2400" b="1" dirty="0"/>
              <a:t> </a:t>
            </a:r>
            <a:r>
              <a:rPr lang="en-US" sz="2400" b="1" dirty="0" err="1"/>
              <a:t>passado</a:t>
            </a:r>
            <a:r>
              <a:rPr lang="en-US" sz="2400" b="1" dirty="0"/>
              <a:t> </a:t>
            </a:r>
          </a:p>
          <a:p>
            <a:endParaRPr lang="en-US" sz="2400" b="1" dirty="0"/>
          </a:p>
          <a:p>
            <a:r>
              <a:rPr lang="en-US" sz="2400" b="1" dirty="0"/>
              <a:t>com o </a:t>
            </a:r>
            <a:r>
              <a:rPr lang="en-US" sz="2400" b="1" dirty="0" err="1"/>
              <a:t>som</a:t>
            </a:r>
            <a:endParaRPr lang="en-US" sz="24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706294-E042-196C-2CC6-5A488FDE4256}"/>
              </a:ext>
            </a:extLst>
          </p:cNvPr>
          <p:cNvSpPr txBox="1"/>
          <p:nvPr/>
        </p:nvSpPr>
        <p:spPr>
          <a:xfrm>
            <a:off x="9386929" y="1075489"/>
            <a:ext cx="900071" cy="432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pt-BR" sz="2800" b="1" dirty="0">
                <a:solidFill>
                  <a:schemeClr val="accent3"/>
                </a:solidFill>
                <a:effectLst/>
                <a:latin typeface="+mj-lt"/>
              </a:rPr>
              <a:t>/</a:t>
            </a:r>
            <a:r>
              <a:rPr lang="pt-BR" sz="2800" b="1" dirty="0" err="1">
                <a:solidFill>
                  <a:schemeClr val="accent3"/>
                </a:solidFill>
                <a:effectLst/>
                <a:latin typeface="+mj-lt"/>
              </a:rPr>
              <a:t>ɔːt</a:t>
            </a:r>
            <a:r>
              <a:rPr lang="pt-BR" sz="2800" b="1" dirty="0">
                <a:solidFill>
                  <a:schemeClr val="accent3"/>
                </a:solidFill>
                <a:effectLst/>
                <a:latin typeface="+mj-lt"/>
              </a:rPr>
              <a:t>/</a:t>
            </a:r>
          </a:p>
        </p:txBody>
      </p:sp>
      <p:pic>
        <p:nvPicPr>
          <p:cNvPr id="6" name="Imagem 5" descr="Tabela&#10;&#10;Descrição gerada automaticamente">
            <a:extLst>
              <a:ext uri="{FF2B5EF4-FFF2-40B4-BE49-F238E27FC236}">
                <a16:creationId xmlns:a16="http://schemas.microsoft.com/office/drawing/2014/main" id="{971A6469-519A-0F5E-9883-C45B5FCD5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372" y="2271099"/>
            <a:ext cx="70993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13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72804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</a:t>
            </a:r>
            <a:r>
              <a:rPr lang="en-US" sz="2400" dirty="0" err="1"/>
              <a:t>verbos</a:t>
            </a:r>
            <a:r>
              <a:rPr lang="en-US" sz="2400" dirty="0"/>
              <a:t> </a:t>
            </a:r>
            <a:r>
              <a:rPr lang="en-US" sz="2400" dirty="0" err="1"/>
              <a:t>irregulares</a:t>
            </a:r>
            <a:r>
              <a:rPr lang="en-US" sz="2400" dirty="0"/>
              <a:t> </a:t>
            </a:r>
            <a:r>
              <a:rPr lang="en-US" sz="2400" dirty="0" err="1"/>
              <a:t>agrupados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formas</a:t>
            </a:r>
            <a:r>
              <a:rPr lang="en-US" sz="2400" dirty="0"/>
              <a:t> </a:t>
            </a:r>
            <a:r>
              <a:rPr lang="en-US" sz="2400" dirty="0" err="1"/>
              <a:t>semelhantes</a:t>
            </a:r>
            <a:endParaRPr lang="en-US" sz="2400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68A5272C-70CC-296C-D030-83F6CB01B247}"/>
              </a:ext>
            </a:extLst>
          </p:cNvPr>
          <p:cNvSpPr txBox="1">
            <a:spLocks/>
          </p:cNvSpPr>
          <p:nvPr/>
        </p:nvSpPr>
        <p:spPr bwMode="black">
          <a:xfrm>
            <a:off x="5059172" y="643467"/>
            <a:ext cx="6721701" cy="98416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3"/>
                </a:solidFill>
              </a:rPr>
              <a:t>B. </a:t>
            </a:r>
            <a:r>
              <a:rPr lang="en-US" sz="2400" b="1" dirty="0" err="1"/>
              <a:t>Passado</a:t>
            </a:r>
            <a:r>
              <a:rPr lang="en-US" sz="2400" b="1" dirty="0"/>
              <a:t> e </a:t>
            </a:r>
            <a:r>
              <a:rPr lang="en-US" sz="2400" b="1" dirty="0" err="1"/>
              <a:t>particípio</a:t>
            </a:r>
            <a:r>
              <a:rPr lang="en-US" sz="2400" b="1" dirty="0"/>
              <a:t> </a:t>
            </a:r>
            <a:r>
              <a:rPr lang="en-US" sz="2400" b="1" dirty="0" err="1"/>
              <a:t>passado</a:t>
            </a:r>
            <a:r>
              <a:rPr lang="en-US" sz="2400" b="1" dirty="0"/>
              <a:t> </a:t>
            </a:r>
          </a:p>
          <a:p>
            <a:endParaRPr lang="en-US" sz="2400" b="1" dirty="0"/>
          </a:p>
          <a:p>
            <a:r>
              <a:rPr lang="en-US" sz="2400" b="1" dirty="0"/>
              <a:t>com o </a:t>
            </a:r>
            <a:r>
              <a:rPr lang="en-US" sz="2400" b="1" dirty="0" err="1"/>
              <a:t>som</a:t>
            </a:r>
            <a:endParaRPr lang="en-US" sz="2400" b="1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3E84058-BD46-481A-8EC3-97989B0633A9}"/>
              </a:ext>
            </a:extLst>
          </p:cNvPr>
          <p:cNvSpPr txBox="1"/>
          <p:nvPr/>
        </p:nvSpPr>
        <p:spPr>
          <a:xfrm>
            <a:off x="9423505" y="1070675"/>
            <a:ext cx="90007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pt-BR" sz="2800" b="1" dirty="0">
                <a:solidFill>
                  <a:schemeClr val="accent3"/>
                </a:solidFill>
                <a:effectLst/>
                <a:latin typeface="+mj-lt"/>
              </a:rPr>
              <a:t>/</a:t>
            </a:r>
            <a:r>
              <a:rPr lang="pt-BR" sz="2800" b="1" dirty="0" err="1">
                <a:solidFill>
                  <a:schemeClr val="accent3"/>
                </a:solidFill>
                <a:effectLst/>
                <a:latin typeface="+mj-lt"/>
              </a:rPr>
              <a:t>ɛnt</a:t>
            </a:r>
            <a:r>
              <a:rPr lang="pt-BR" sz="2800" b="1" dirty="0">
                <a:solidFill>
                  <a:schemeClr val="accent3"/>
                </a:solidFill>
                <a:effectLst/>
                <a:latin typeface="+mj-lt"/>
              </a:rPr>
              <a:t>/</a:t>
            </a:r>
          </a:p>
        </p:txBody>
      </p:sp>
      <p:pic>
        <p:nvPicPr>
          <p:cNvPr id="16" name="Imagem 15" descr="Tabela&#10;&#10;Descrição gerada automaticamente">
            <a:extLst>
              <a:ext uri="{FF2B5EF4-FFF2-40B4-BE49-F238E27FC236}">
                <a16:creationId xmlns:a16="http://schemas.microsoft.com/office/drawing/2014/main" id="{1998BD5F-E4DA-2F00-A4D1-A92CC5C30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797" y="2882050"/>
            <a:ext cx="71247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53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72804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</a:t>
            </a:r>
            <a:r>
              <a:rPr lang="en-US" sz="2400" dirty="0" err="1"/>
              <a:t>verbos</a:t>
            </a:r>
            <a:r>
              <a:rPr lang="en-US" sz="2400" dirty="0"/>
              <a:t> </a:t>
            </a:r>
            <a:r>
              <a:rPr lang="en-US" sz="2400" dirty="0" err="1"/>
              <a:t>irregulares</a:t>
            </a:r>
            <a:r>
              <a:rPr lang="en-US" sz="2400" dirty="0"/>
              <a:t> </a:t>
            </a:r>
            <a:r>
              <a:rPr lang="en-US" sz="2400" dirty="0" err="1"/>
              <a:t>agrupados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formas</a:t>
            </a:r>
            <a:r>
              <a:rPr lang="en-US" sz="2400" dirty="0"/>
              <a:t> </a:t>
            </a:r>
            <a:r>
              <a:rPr lang="en-US" sz="2400" dirty="0" err="1"/>
              <a:t>semelhantes</a:t>
            </a:r>
            <a:endParaRPr lang="en-US" sz="240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39048CB-0663-5059-A83C-C6BB387DB2CE}"/>
              </a:ext>
            </a:extLst>
          </p:cNvPr>
          <p:cNvSpPr txBox="1">
            <a:spLocks/>
          </p:cNvSpPr>
          <p:nvPr/>
        </p:nvSpPr>
        <p:spPr bwMode="black">
          <a:xfrm>
            <a:off x="5059172" y="643467"/>
            <a:ext cx="6721701" cy="98416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3"/>
                </a:solidFill>
              </a:rPr>
              <a:t>c. </a:t>
            </a:r>
            <a:r>
              <a:rPr lang="en-US" sz="2400" b="1" dirty="0" err="1"/>
              <a:t>Passado</a:t>
            </a:r>
            <a:r>
              <a:rPr lang="en-US" sz="2400" b="1" dirty="0"/>
              <a:t> e </a:t>
            </a:r>
            <a:r>
              <a:rPr lang="en-US" sz="2400" b="1" dirty="0" err="1"/>
              <a:t>particípio</a:t>
            </a:r>
            <a:r>
              <a:rPr lang="en-US" sz="2400" b="1" dirty="0"/>
              <a:t> </a:t>
            </a:r>
            <a:r>
              <a:rPr lang="en-US" sz="2400" b="1" dirty="0" err="1"/>
              <a:t>passado</a:t>
            </a:r>
            <a:r>
              <a:rPr lang="en-US" sz="2400" b="1" dirty="0"/>
              <a:t> </a:t>
            </a:r>
          </a:p>
          <a:p>
            <a:endParaRPr lang="en-US" sz="2400" b="1" dirty="0"/>
          </a:p>
          <a:p>
            <a:r>
              <a:rPr lang="en-US" sz="2400" b="1" dirty="0"/>
              <a:t>com o </a:t>
            </a:r>
            <a:r>
              <a:rPr lang="en-US" sz="2400" b="1" dirty="0" err="1"/>
              <a:t>som</a:t>
            </a:r>
            <a:endParaRPr lang="en-US" sz="24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E005071-A77D-7DA5-DC82-7FE7934144BA}"/>
              </a:ext>
            </a:extLst>
          </p:cNvPr>
          <p:cNvSpPr txBox="1"/>
          <p:nvPr/>
        </p:nvSpPr>
        <p:spPr>
          <a:xfrm>
            <a:off x="9423505" y="1070675"/>
            <a:ext cx="90007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pt-BR" sz="2800" b="1" dirty="0">
                <a:solidFill>
                  <a:schemeClr val="accent3"/>
                </a:solidFill>
                <a:effectLst/>
                <a:latin typeface="+mj-lt"/>
              </a:rPr>
              <a:t>/</a:t>
            </a:r>
            <a:r>
              <a:rPr lang="pt-BR" sz="2800" b="1" dirty="0" err="1">
                <a:solidFill>
                  <a:schemeClr val="accent3"/>
                </a:solidFill>
                <a:effectLst/>
                <a:latin typeface="+mj-lt"/>
              </a:rPr>
              <a:t>ept</a:t>
            </a:r>
            <a:r>
              <a:rPr lang="pt-BR" sz="2800" b="1" dirty="0">
                <a:solidFill>
                  <a:schemeClr val="accent3"/>
                </a:solidFill>
                <a:effectLst/>
                <a:latin typeface="+mj-lt"/>
              </a:rPr>
              <a:t>/</a:t>
            </a:r>
          </a:p>
        </p:txBody>
      </p:sp>
      <p:pic>
        <p:nvPicPr>
          <p:cNvPr id="13" name="Imagem 12" descr="Tabela&#10;&#10;Descrição gerada automaticamente">
            <a:extLst>
              <a:ext uri="{FF2B5EF4-FFF2-40B4-BE49-F238E27FC236}">
                <a16:creationId xmlns:a16="http://schemas.microsoft.com/office/drawing/2014/main" id="{67F8518E-D2CA-2958-78B8-A12164E9F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797" y="2869350"/>
            <a:ext cx="71247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40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72804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</a:t>
            </a:r>
            <a:r>
              <a:rPr lang="en-US" sz="2400" dirty="0" err="1"/>
              <a:t>verbos</a:t>
            </a:r>
            <a:r>
              <a:rPr lang="en-US" sz="2400" dirty="0"/>
              <a:t> </a:t>
            </a:r>
            <a:r>
              <a:rPr lang="en-US" sz="2400" dirty="0" err="1"/>
              <a:t>irregulares</a:t>
            </a:r>
            <a:r>
              <a:rPr lang="en-US" sz="2400" dirty="0"/>
              <a:t> </a:t>
            </a:r>
            <a:r>
              <a:rPr lang="en-US" sz="2400" dirty="0" err="1"/>
              <a:t>agrupados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formas</a:t>
            </a:r>
            <a:r>
              <a:rPr lang="en-US" sz="2400" dirty="0"/>
              <a:t> </a:t>
            </a:r>
            <a:r>
              <a:rPr lang="en-US" sz="2400" dirty="0" err="1"/>
              <a:t>semelhantes</a:t>
            </a:r>
            <a:endParaRPr lang="en-US" sz="24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9D77821-E789-5268-B9DE-FED194F81E46}"/>
              </a:ext>
            </a:extLst>
          </p:cNvPr>
          <p:cNvSpPr txBox="1">
            <a:spLocks/>
          </p:cNvSpPr>
          <p:nvPr/>
        </p:nvSpPr>
        <p:spPr bwMode="black">
          <a:xfrm>
            <a:off x="5059172" y="643467"/>
            <a:ext cx="6721701" cy="98416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chemeClr val="accent3"/>
                </a:solidFill>
              </a:rPr>
              <a:t>d. </a:t>
            </a:r>
            <a:r>
              <a:rPr lang="en-US" sz="1800" b="1" dirty="0" err="1"/>
              <a:t>Passado</a:t>
            </a:r>
            <a:r>
              <a:rPr lang="en-US" sz="1800" b="1" dirty="0"/>
              <a:t> com o </a:t>
            </a:r>
            <a:r>
              <a:rPr lang="en-US" sz="1800" b="1" dirty="0" err="1"/>
              <a:t>som</a:t>
            </a:r>
            <a:r>
              <a:rPr lang="en-US" sz="1800" b="1" dirty="0"/>
              <a:t> </a:t>
            </a:r>
          </a:p>
          <a:p>
            <a:pPr algn="l"/>
            <a:endParaRPr lang="en-US" sz="1800" b="1" dirty="0"/>
          </a:p>
          <a:p>
            <a:pPr algn="l"/>
            <a:r>
              <a:rPr lang="en-US" sz="1800" b="1" dirty="0"/>
              <a:t>E </a:t>
            </a:r>
            <a:r>
              <a:rPr lang="en-US" sz="1800" b="1" dirty="0" err="1"/>
              <a:t>particípio</a:t>
            </a:r>
            <a:r>
              <a:rPr lang="en-US" sz="1800" b="1" dirty="0"/>
              <a:t> </a:t>
            </a:r>
            <a:r>
              <a:rPr lang="en-US" sz="1800" b="1" dirty="0" err="1"/>
              <a:t>passado</a:t>
            </a:r>
            <a:r>
              <a:rPr lang="en-US" sz="1800" b="1" dirty="0"/>
              <a:t> com o </a:t>
            </a:r>
            <a:r>
              <a:rPr lang="en-US" sz="1800" b="1" dirty="0" err="1"/>
              <a:t>som</a:t>
            </a:r>
            <a:endParaRPr lang="en-US" sz="18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C497D3B-30B1-E5F0-70B2-42E8C79227F0}"/>
              </a:ext>
            </a:extLst>
          </p:cNvPr>
          <p:cNvSpPr txBox="1"/>
          <p:nvPr/>
        </p:nvSpPr>
        <p:spPr>
          <a:xfrm>
            <a:off x="8782077" y="643467"/>
            <a:ext cx="14944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2800" b="1" dirty="0">
                <a:solidFill>
                  <a:schemeClr val="accent3"/>
                </a:solidFill>
                <a:effectLst/>
                <a:latin typeface="+mj-lt"/>
              </a:rPr>
              <a:t>/</a:t>
            </a:r>
            <a:r>
              <a:rPr lang="pt-BR" sz="2800" b="1" dirty="0" err="1">
                <a:solidFill>
                  <a:schemeClr val="accent3"/>
                </a:solidFill>
                <a:effectLst/>
                <a:latin typeface="+mj-lt"/>
              </a:rPr>
              <a:t>an</a:t>
            </a:r>
            <a:r>
              <a:rPr lang="pt-BR" sz="2800" b="1" dirty="0">
                <a:solidFill>
                  <a:schemeClr val="accent3"/>
                </a:solidFill>
                <a:effectLst/>
                <a:latin typeface="+mj-lt"/>
              </a:rPr>
              <a:t>/ /</a:t>
            </a:r>
            <a:r>
              <a:rPr lang="pt-BR" sz="2800" b="1" dirty="0" err="1">
                <a:solidFill>
                  <a:schemeClr val="accent3"/>
                </a:solidFill>
                <a:effectLst/>
                <a:latin typeface="+mj-lt"/>
              </a:rPr>
              <a:t>aŋ</a:t>
            </a:r>
            <a:r>
              <a:rPr lang="pt-BR" sz="2800" b="1" dirty="0">
                <a:solidFill>
                  <a:schemeClr val="accent3"/>
                </a:solidFill>
                <a:effectLst/>
                <a:latin typeface="+mj-lt"/>
              </a:rPr>
              <a:t>/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74BB734-70E7-6DC2-982E-4382AB147953}"/>
              </a:ext>
            </a:extLst>
          </p:cNvPr>
          <p:cNvSpPr txBox="1"/>
          <p:nvPr/>
        </p:nvSpPr>
        <p:spPr>
          <a:xfrm>
            <a:off x="10358682" y="1134278"/>
            <a:ext cx="14944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2800" b="1" dirty="0">
                <a:solidFill>
                  <a:schemeClr val="accent3"/>
                </a:solidFill>
                <a:effectLst/>
                <a:latin typeface="+mj-lt"/>
              </a:rPr>
              <a:t>/</a:t>
            </a:r>
            <a:r>
              <a:rPr lang="pt-BR" sz="2800" b="1" dirty="0" err="1">
                <a:solidFill>
                  <a:schemeClr val="accent3"/>
                </a:solidFill>
                <a:effectLst/>
                <a:latin typeface="+mj-lt"/>
              </a:rPr>
              <a:t>ʌn</a:t>
            </a:r>
            <a:r>
              <a:rPr lang="pt-BR" sz="2800" b="1" dirty="0">
                <a:solidFill>
                  <a:schemeClr val="accent3"/>
                </a:solidFill>
                <a:effectLst/>
                <a:latin typeface="+mj-lt"/>
              </a:rPr>
              <a:t>/ /</a:t>
            </a:r>
            <a:r>
              <a:rPr lang="pt-BR" sz="2800" b="1" dirty="0" err="1">
                <a:solidFill>
                  <a:schemeClr val="accent3"/>
                </a:solidFill>
                <a:effectLst/>
                <a:latin typeface="+mj-lt"/>
              </a:rPr>
              <a:t>ʌŋ</a:t>
            </a:r>
            <a:r>
              <a:rPr lang="pt-BR" sz="2800" b="1" dirty="0">
                <a:solidFill>
                  <a:schemeClr val="accent3"/>
                </a:solidFill>
                <a:effectLst/>
                <a:latin typeface="+mj-lt"/>
              </a:rPr>
              <a:t>/</a:t>
            </a:r>
          </a:p>
        </p:txBody>
      </p:sp>
      <p:pic>
        <p:nvPicPr>
          <p:cNvPr id="11" name="Imagem 10" descr="Tabela&#10;&#10;Descrição gerada automaticamente">
            <a:extLst>
              <a:ext uri="{FF2B5EF4-FFF2-40B4-BE49-F238E27FC236}">
                <a16:creationId xmlns:a16="http://schemas.microsoft.com/office/drawing/2014/main" id="{ED02CAA4-FD59-ED1A-1974-C9838024D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322" y="1942250"/>
            <a:ext cx="71374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83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72804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</a:t>
            </a:r>
            <a:r>
              <a:rPr lang="en-US" sz="2400" dirty="0" err="1"/>
              <a:t>verbos</a:t>
            </a:r>
            <a:r>
              <a:rPr lang="en-US" sz="2400" dirty="0"/>
              <a:t> </a:t>
            </a:r>
            <a:r>
              <a:rPr lang="en-US" sz="2400" dirty="0" err="1"/>
              <a:t>irregulares</a:t>
            </a:r>
            <a:r>
              <a:rPr lang="en-US" sz="2400" dirty="0"/>
              <a:t> </a:t>
            </a:r>
            <a:r>
              <a:rPr lang="en-US" sz="2400" dirty="0" err="1"/>
              <a:t>agrupados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formas</a:t>
            </a:r>
            <a:r>
              <a:rPr lang="en-US" sz="2400" dirty="0"/>
              <a:t> </a:t>
            </a:r>
            <a:r>
              <a:rPr lang="en-US" sz="2400" dirty="0" err="1"/>
              <a:t>semelhantes</a:t>
            </a:r>
            <a:endParaRPr lang="en-US" sz="240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15ADB48-68E1-0E17-53BE-02E77073C24B}"/>
              </a:ext>
            </a:extLst>
          </p:cNvPr>
          <p:cNvSpPr txBox="1">
            <a:spLocks/>
          </p:cNvSpPr>
          <p:nvPr/>
        </p:nvSpPr>
        <p:spPr bwMode="black">
          <a:xfrm>
            <a:off x="5059172" y="643467"/>
            <a:ext cx="6721701" cy="151451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chemeClr val="accent3"/>
                </a:solidFill>
              </a:rPr>
              <a:t>e. </a:t>
            </a:r>
            <a:r>
              <a:rPr lang="en-US" sz="1800" b="1" dirty="0" err="1"/>
              <a:t>Passado</a:t>
            </a:r>
            <a:r>
              <a:rPr lang="en-US" sz="1800" b="1" dirty="0"/>
              <a:t> com o </a:t>
            </a:r>
            <a:r>
              <a:rPr lang="en-US" sz="1800" b="1" dirty="0" err="1"/>
              <a:t>som</a:t>
            </a:r>
            <a:r>
              <a:rPr lang="en-US" sz="1800" b="1" dirty="0"/>
              <a:t> </a:t>
            </a:r>
          </a:p>
          <a:p>
            <a:pPr algn="l"/>
            <a:endParaRPr lang="en-US" sz="1800" b="1" dirty="0"/>
          </a:p>
          <a:p>
            <a:pPr algn="l"/>
            <a:r>
              <a:rPr lang="en-US" sz="1800" b="1" dirty="0"/>
              <a:t>E </a:t>
            </a:r>
            <a:r>
              <a:rPr lang="en-US" sz="1800" b="1" dirty="0" err="1"/>
              <a:t>particípio</a:t>
            </a:r>
            <a:r>
              <a:rPr lang="en-US" sz="1800" b="1" dirty="0"/>
              <a:t> </a:t>
            </a:r>
            <a:r>
              <a:rPr lang="en-US" sz="1800" b="1" dirty="0" err="1"/>
              <a:t>passado</a:t>
            </a:r>
            <a:r>
              <a:rPr lang="en-US" sz="1800" b="1" dirty="0"/>
              <a:t> com o </a:t>
            </a:r>
            <a:r>
              <a:rPr lang="en-US" sz="1800" b="1" dirty="0" err="1"/>
              <a:t>som</a:t>
            </a:r>
            <a:endParaRPr lang="en-US" sz="1800" b="1" dirty="0"/>
          </a:p>
          <a:p>
            <a:pPr algn="l"/>
            <a:endParaRPr lang="en-US" sz="1800" b="1" dirty="0"/>
          </a:p>
          <a:p>
            <a:pPr algn="l"/>
            <a:r>
              <a:rPr lang="en-US" sz="1800" b="1" dirty="0" err="1"/>
              <a:t>Terminado</a:t>
            </a:r>
            <a:r>
              <a:rPr lang="en-US" sz="1800" b="1" dirty="0"/>
              <a:t> </a:t>
            </a:r>
            <a:r>
              <a:rPr lang="en-US" sz="1800" b="1" dirty="0" err="1"/>
              <a:t>em</a:t>
            </a:r>
            <a:r>
              <a:rPr lang="en-US" sz="1800" b="1" dirty="0"/>
              <a:t> </a:t>
            </a:r>
            <a:r>
              <a:rPr lang="en-US" sz="1800" b="1" i="1" dirty="0" err="1"/>
              <a:t>en</a:t>
            </a:r>
            <a:endParaRPr lang="en-US" sz="18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6A748DB-A4F6-CD69-E6DE-F6DCC6058477}"/>
              </a:ext>
            </a:extLst>
          </p:cNvPr>
          <p:cNvSpPr txBox="1"/>
          <p:nvPr/>
        </p:nvSpPr>
        <p:spPr>
          <a:xfrm>
            <a:off x="8745501" y="643467"/>
            <a:ext cx="14944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2800" b="1" dirty="0">
                <a:solidFill>
                  <a:schemeClr val="accent3"/>
                </a:solidFill>
                <a:effectLst/>
                <a:latin typeface="+mj-lt"/>
              </a:rPr>
              <a:t>/</a:t>
            </a:r>
            <a:r>
              <a:rPr lang="pt-BR" sz="2800" b="1" dirty="0" err="1">
                <a:solidFill>
                  <a:schemeClr val="accent3"/>
                </a:solidFill>
                <a:effectLst/>
                <a:latin typeface="+mj-lt"/>
              </a:rPr>
              <a:t>əʊ</a:t>
            </a:r>
            <a:r>
              <a:rPr lang="pt-BR" sz="2800" b="1" dirty="0">
                <a:solidFill>
                  <a:schemeClr val="accent3"/>
                </a:solidFill>
                <a:effectLst/>
                <a:latin typeface="+mj-lt"/>
              </a:rPr>
              <a:t>/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0A8A229-6A5C-F234-177F-C92EDAEA03CA}"/>
              </a:ext>
            </a:extLst>
          </p:cNvPr>
          <p:cNvSpPr txBox="1"/>
          <p:nvPr/>
        </p:nvSpPr>
        <p:spPr>
          <a:xfrm>
            <a:off x="10358682" y="1134278"/>
            <a:ext cx="14944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2800" b="1" dirty="0">
                <a:solidFill>
                  <a:schemeClr val="accent3"/>
                </a:solidFill>
                <a:effectLst/>
                <a:latin typeface="+mj-lt"/>
              </a:rPr>
              <a:t>/</a:t>
            </a:r>
            <a:r>
              <a:rPr lang="pt-BR" sz="2800" b="1" dirty="0" err="1">
                <a:solidFill>
                  <a:schemeClr val="accent3"/>
                </a:solidFill>
                <a:effectLst/>
                <a:latin typeface="+mj-lt"/>
              </a:rPr>
              <a:t>əʊ</a:t>
            </a:r>
            <a:r>
              <a:rPr lang="pt-BR" sz="2800" b="1" dirty="0">
                <a:solidFill>
                  <a:schemeClr val="accent3"/>
                </a:solidFill>
                <a:effectLst/>
                <a:latin typeface="+mj-lt"/>
              </a:rPr>
              <a:t>/</a:t>
            </a:r>
          </a:p>
        </p:txBody>
      </p:sp>
      <p:pic>
        <p:nvPicPr>
          <p:cNvPr id="14" name="Imagem 13" descr="Tabela&#10;&#10;Descrição gerada automaticamente">
            <a:extLst>
              <a:ext uri="{FF2B5EF4-FFF2-40B4-BE49-F238E27FC236}">
                <a16:creationId xmlns:a16="http://schemas.microsoft.com/office/drawing/2014/main" id="{CB72A5D9-863D-CBD4-22F9-A1D03D398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372" y="2697900"/>
            <a:ext cx="70993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34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72804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</a:t>
            </a:r>
            <a:r>
              <a:rPr lang="en-US" sz="2400" dirty="0" err="1"/>
              <a:t>verbos</a:t>
            </a:r>
            <a:r>
              <a:rPr lang="en-US" sz="2400" dirty="0"/>
              <a:t> </a:t>
            </a:r>
            <a:r>
              <a:rPr lang="en-US" sz="2400"/>
              <a:t>irregulares</a:t>
            </a:r>
            <a:r>
              <a:rPr lang="en-US" sz="2400" dirty="0"/>
              <a:t> </a:t>
            </a:r>
            <a:r>
              <a:rPr lang="en-US" sz="2400" dirty="0" err="1"/>
              <a:t>agrupados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formas</a:t>
            </a:r>
            <a:r>
              <a:rPr lang="en-US" sz="2400" dirty="0"/>
              <a:t> </a:t>
            </a:r>
            <a:r>
              <a:rPr lang="en-US" sz="2400" dirty="0" err="1"/>
              <a:t>semelhantes</a:t>
            </a:r>
            <a:endParaRPr lang="en-US" sz="240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09BEE41-56ED-78EE-1C8E-9EAA8A8B947C}"/>
              </a:ext>
            </a:extLst>
          </p:cNvPr>
          <p:cNvSpPr txBox="1">
            <a:spLocks/>
          </p:cNvSpPr>
          <p:nvPr/>
        </p:nvSpPr>
        <p:spPr bwMode="black">
          <a:xfrm>
            <a:off x="5059172" y="643467"/>
            <a:ext cx="6721701" cy="98416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chemeClr val="accent3"/>
                </a:solidFill>
              </a:rPr>
              <a:t>F.</a:t>
            </a:r>
            <a:r>
              <a:rPr lang="en-US" sz="1800" b="1" dirty="0"/>
              <a:t> </a:t>
            </a:r>
            <a:r>
              <a:rPr lang="en-US" sz="1800" b="1" dirty="0" err="1"/>
              <a:t>Passado</a:t>
            </a:r>
            <a:r>
              <a:rPr lang="en-US" sz="1800" b="1" dirty="0"/>
              <a:t> com o </a:t>
            </a:r>
            <a:r>
              <a:rPr lang="en-US" sz="1800" b="1" dirty="0" err="1"/>
              <a:t>som</a:t>
            </a:r>
            <a:r>
              <a:rPr lang="en-US" sz="1800" b="1" dirty="0"/>
              <a:t> </a:t>
            </a:r>
          </a:p>
          <a:p>
            <a:pPr algn="l"/>
            <a:endParaRPr lang="en-US" sz="1800" b="1" dirty="0"/>
          </a:p>
          <a:p>
            <a:pPr algn="l"/>
            <a:r>
              <a:rPr lang="en-US" sz="1800" b="1" dirty="0"/>
              <a:t>E </a:t>
            </a:r>
            <a:r>
              <a:rPr lang="en-US" sz="1800" b="1" dirty="0" err="1"/>
              <a:t>particípio</a:t>
            </a:r>
            <a:r>
              <a:rPr lang="en-US" sz="1800" b="1" dirty="0"/>
              <a:t> </a:t>
            </a:r>
            <a:r>
              <a:rPr lang="en-US" sz="1800" b="1" dirty="0" err="1"/>
              <a:t>passado</a:t>
            </a:r>
            <a:r>
              <a:rPr lang="en-US" sz="1800" b="1" dirty="0"/>
              <a:t> com o </a:t>
            </a:r>
            <a:r>
              <a:rPr lang="en-US" sz="1800" b="1" dirty="0" err="1"/>
              <a:t>som</a:t>
            </a:r>
            <a:endParaRPr lang="en-US" sz="18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13BCF40-8A0F-DCFB-263E-F23A7D8DD886}"/>
              </a:ext>
            </a:extLst>
          </p:cNvPr>
          <p:cNvSpPr txBox="1"/>
          <p:nvPr/>
        </p:nvSpPr>
        <p:spPr>
          <a:xfrm>
            <a:off x="8782077" y="643467"/>
            <a:ext cx="14944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2800" b="1" dirty="0">
                <a:solidFill>
                  <a:schemeClr val="accent3"/>
                </a:solidFill>
                <a:effectLst/>
                <a:latin typeface="+mj-lt"/>
              </a:rPr>
              <a:t>/</a:t>
            </a:r>
            <a:r>
              <a:rPr lang="pt-BR" sz="2800" b="1" dirty="0" err="1">
                <a:solidFill>
                  <a:schemeClr val="accent3"/>
                </a:solidFill>
                <a:effectLst/>
                <a:latin typeface="+mj-lt"/>
              </a:rPr>
              <a:t>u</a:t>
            </a:r>
            <a:r>
              <a:rPr lang="pt-BR" sz="2800" b="1" dirty="0">
                <a:solidFill>
                  <a:schemeClr val="accent3"/>
                </a:solidFill>
                <a:effectLst/>
                <a:latin typeface="+mj-lt"/>
              </a:rPr>
              <a:t>ː/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0F1D44E-2097-C009-C1E5-1297E330C7DC}"/>
              </a:ext>
            </a:extLst>
          </p:cNvPr>
          <p:cNvSpPr txBox="1"/>
          <p:nvPr/>
        </p:nvSpPr>
        <p:spPr>
          <a:xfrm>
            <a:off x="10358682" y="1134278"/>
            <a:ext cx="14944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2800" b="1" dirty="0">
                <a:solidFill>
                  <a:schemeClr val="accent3"/>
                </a:solidFill>
                <a:effectLst/>
                <a:latin typeface="+mj-lt"/>
              </a:rPr>
              <a:t>/</a:t>
            </a:r>
            <a:r>
              <a:rPr lang="pt-BR" sz="2800" b="1" dirty="0" err="1">
                <a:solidFill>
                  <a:schemeClr val="accent3"/>
                </a:solidFill>
                <a:effectLst/>
                <a:latin typeface="+mj-lt"/>
              </a:rPr>
              <a:t>əʊn</a:t>
            </a:r>
            <a:r>
              <a:rPr lang="pt-BR" sz="2800" b="1" dirty="0">
                <a:solidFill>
                  <a:schemeClr val="accent3"/>
                </a:solidFill>
                <a:effectLst/>
                <a:latin typeface="+mj-lt"/>
              </a:rPr>
              <a:t>/</a:t>
            </a:r>
          </a:p>
        </p:txBody>
      </p:sp>
      <p:pic>
        <p:nvPicPr>
          <p:cNvPr id="14" name="Imagem 13" descr="Tabela&#10;&#10;Descrição gerada automaticamente">
            <a:extLst>
              <a:ext uri="{FF2B5EF4-FFF2-40B4-BE49-F238E27FC236}">
                <a16:creationId xmlns:a16="http://schemas.microsoft.com/office/drawing/2014/main" id="{2E182260-FFE1-B874-CE13-2C63146BF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372" y="2501050"/>
            <a:ext cx="70993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49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8: present perfect or simple past?</a:t>
            </a:r>
          </a:p>
        </p:txBody>
      </p:sp>
      <p:pic>
        <p:nvPicPr>
          <p:cNvPr id="5" name="Imagem 4" descr="Uma imagem contendo Aplicativo&#10;&#10;Descrição gerada automaticamente">
            <a:extLst>
              <a:ext uri="{FF2B5EF4-FFF2-40B4-BE49-F238E27FC236}">
                <a16:creationId xmlns:a16="http://schemas.microsoft.com/office/drawing/2014/main" id="{F478E217-EE2D-6170-816C-77D11DF9CE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1379" y="242559"/>
            <a:ext cx="6743537" cy="637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96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1:</a:t>
            </a:r>
          </a:p>
          <a:p>
            <a:r>
              <a:rPr lang="en-US" sz="2400" dirty="0"/>
              <a:t>REVIEW: RELATIVE PRONOUNS</a:t>
            </a:r>
          </a:p>
        </p:txBody>
      </p:sp>
      <p:pic>
        <p:nvPicPr>
          <p:cNvPr id="8" name="Imagem 7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F82E395F-D426-23BB-A65D-01F4CF546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697" y="1206500"/>
            <a:ext cx="72009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7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1:</a:t>
            </a:r>
          </a:p>
          <a:p>
            <a:r>
              <a:rPr lang="en-US" sz="2400" dirty="0"/>
              <a:t>MODAL VERBS: SHOULD, MUST</a:t>
            </a:r>
          </a:p>
        </p:txBody>
      </p:sp>
      <p:pic>
        <p:nvPicPr>
          <p:cNvPr id="6" name="Imagem 5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B44A288A-EAA2-E5DE-F45F-87204A61B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047" y="1797050"/>
            <a:ext cx="71882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04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2:</a:t>
            </a:r>
          </a:p>
          <a:p>
            <a:r>
              <a:rPr lang="en-US" sz="2400" dirty="0"/>
              <a:t>MODAL VERBS: MAY, MIGHT, MUST</a:t>
            </a:r>
          </a:p>
        </p:txBody>
      </p:sp>
      <p:pic>
        <p:nvPicPr>
          <p:cNvPr id="5" name="Imagem 4" descr="Tabela&#10;&#10;Descrição gerada automaticamente com confiança baixa">
            <a:extLst>
              <a:ext uri="{FF2B5EF4-FFF2-40B4-BE49-F238E27FC236}">
                <a16:creationId xmlns:a16="http://schemas.microsoft.com/office/drawing/2014/main" id="{15296129-1E8E-577F-7473-6CB5244FF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897" y="1780023"/>
            <a:ext cx="73025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33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2: REFLEXIVE PRONOUNS</a:t>
            </a:r>
          </a:p>
        </p:txBody>
      </p: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7AEB03B1-F91D-D803-9D21-E6420A7CE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497" y="1551423"/>
            <a:ext cx="73533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36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3: FIRST CONDITIONAL</a:t>
            </a:r>
          </a:p>
        </p:txBody>
      </p:sp>
      <p:pic>
        <p:nvPicPr>
          <p:cNvPr id="5" name="Imagem 4" descr="Tabela&#10;&#10;Descrição gerada automaticamente com confiança baixa">
            <a:extLst>
              <a:ext uri="{FF2B5EF4-FFF2-40B4-BE49-F238E27FC236}">
                <a16:creationId xmlns:a16="http://schemas.microsoft.com/office/drawing/2014/main" id="{56B3F82D-C917-3F2A-90E1-510F25241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197" y="2167373"/>
            <a:ext cx="73279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98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4:</a:t>
            </a:r>
          </a:p>
          <a:p>
            <a:r>
              <a:rPr lang="en-US" sz="2400" dirty="0"/>
              <a:t>Second conditional</a:t>
            </a:r>
          </a:p>
        </p:txBody>
      </p:sp>
      <p:pic>
        <p:nvPicPr>
          <p:cNvPr id="6" name="Imagem 5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F10EDAF8-3B2B-384F-C352-51EF9AAE46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8259" y="1293617"/>
            <a:ext cx="6993977" cy="4270765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D31AC2A8-B34A-C952-643B-FA1CD0A27090}"/>
              </a:ext>
            </a:extLst>
          </p:cNvPr>
          <p:cNvSpPr/>
          <p:nvPr/>
        </p:nvSpPr>
        <p:spPr>
          <a:xfrm>
            <a:off x="10355283" y="5272644"/>
            <a:ext cx="1425039" cy="291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0554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9DABFBE-3298-3A9F-AEF1-80C7F7652BDA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5:</a:t>
            </a:r>
          </a:p>
          <a:p>
            <a:r>
              <a:rPr lang="en-US" sz="2400" dirty="0"/>
              <a:t>Should, must, have to</a:t>
            </a:r>
          </a:p>
        </p:txBody>
      </p:sp>
      <p:pic>
        <p:nvPicPr>
          <p:cNvPr id="11" name="Imagem 10" descr="Uma imagem contendo Linha do tempo&#10;&#10;Descrição gerada automaticamente">
            <a:extLst>
              <a:ext uri="{FF2B5EF4-FFF2-40B4-BE49-F238E27FC236}">
                <a16:creationId xmlns:a16="http://schemas.microsoft.com/office/drawing/2014/main" id="{127900F1-479A-7649-205D-2F2202CCE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097" y="637023"/>
            <a:ext cx="715010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27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6:</a:t>
            </a:r>
          </a:p>
          <a:p>
            <a:r>
              <a:rPr lang="en-US" sz="2400" dirty="0"/>
              <a:t>Passive voice</a:t>
            </a:r>
          </a:p>
        </p:txBody>
      </p:sp>
      <p:pic>
        <p:nvPicPr>
          <p:cNvPr id="5" name="Imagem 4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7C2861BE-2858-BC86-8481-AE3B22B46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847" y="1507489"/>
            <a:ext cx="7086600" cy="2463800"/>
          </a:xfrm>
          <a:prstGeom prst="rect">
            <a:avLst/>
          </a:prstGeom>
        </p:spPr>
      </p:pic>
      <p:pic>
        <p:nvPicPr>
          <p:cNvPr id="8" name="Imagem 7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D225DF99-FCAA-1004-15C5-EFEB0CE41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847" y="4189969"/>
            <a:ext cx="70485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52792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9194</TotalTime>
  <Words>274</Words>
  <Application>Microsoft Macintosh PowerPoint</Application>
  <PresentationFormat>Widescreen</PresentationFormat>
  <Paragraphs>73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2" baseType="lpstr">
      <vt:lpstr>Arial</vt:lpstr>
      <vt:lpstr>Gill Sans MT</vt:lpstr>
      <vt:lpstr>Pacote</vt:lpstr>
      <vt:lpstr>Apresentação do PowerPoint</vt:lpstr>
      <vt:lpstr>LANGUAGE REFERENCE</vt:lpstr>
      <vt:lpstr>LANGUAGE REFERENCE</vt:lpstr>
      <vt:lpstr>LANGUAGE REFERENCE</vt:lpstr>
      <vt:lpstr>LANGUAGE REFERENCE</vt:lpstr>
      <vt:lpstr>LANGUAGE REFERENCE</vt:lpstr>
      <vt:lpstr>LANGUAGE REFERENCE</vt:lpstr>
      <vt:lpstr>LANGUAGE REFERENCE</vt:lpstr>
      <vt:lpstr>LANGUAGE REFERENCE</vt:lpstr>
      <vt:lpstr>LANGUAGE REFERENCE</vt:lpstr>
      <vt:lpstr>LANGUAGE REFERENCE</vt:lpstr>
      <vt:lpstr>LANGUAGE REFERENCE</vt:lpstr>
      <vt:lpstr>LANGUAGE REFERENCE</vt:lpstr>
      <vt:lpstr>LANGUAGE REFERENCE</vt:lpstr>
      <vt:lpstr>LANGUAGE REFERENCE</vt:lpstr>
      <vt:lpstr>LANGUAGE REFERENCE</vt:lpstr>
      <vt:lpstr>LANGUAGE REFERENCE</vt:lpstr>
      <vt:lpstr>LANGUAGE REFERENCE</vt:lpstr>
      <vt:lpstr>LANGUAGE 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68</cp:revision>
  <dcterms:created xsi:type="dcterms:W3CDTF">2023-05-08T13:05:16Z</dcterms:created>
  <dcterms:modified xsi:type="dcterms:W3CDTF">2023-05-22T10:05:15Z</dcterms:modified>
</cp:coreProperties>
</file>