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1" r:id="rId3"/>
    <p:sldId id="283" r:id="rId4"/>
    <p:sldId id="352" r:id="rId5"/>
    <p:sldId id="353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658"/>
    <p:restoredTop sz="96327"/>
  </p:normalViewPr>
  <p:slideViewPr>
    <p:cSldViewPr snapToGrid="0">
      <p:cViewPr varScale="1">
        <p:scale>
          <a:sx n="127" d="100"/>
          <a:sy n="127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placa, jornal, foto&#10;&#10;Descrição gerada automaticamente">
            <a:extLst>
              <a:ext uri="{FF2B5EF4-FFF2-40B4-BE49-F238E27FC236}">
                <a16:creationId xmlns:a16="http://schemas.microsoft.com/office/drawing/2014/main" id="{2D5224F1-3566-BBDE-1851-DDA85361A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092820" y="1122807"/>
            <a:ext cx="290093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2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942597" y="4657427"/>
            <a:ext cx="1934664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PETA2.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NBA’s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Metta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World Peace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wants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peace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for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all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25 jul. 2013. Disponível em: https://www.peta2.com/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/mettaworld-peace-peta2-protect-animals-psa/. Acesso em: 7 jun. 2022.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F99980-F4F6-8491-85A0-F01545F0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902" y="372717"/>
            <a:ext cx="4639607" cy="61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DE104B86-7F8A-6122-5BC3-C9A887068919}"/>
              </a:ext>
            </a:extLst>
          </p:cNvPr>
          <p:cNvGrpSpPr/>
          <p:nvPr/>
        </p:nvGrpSpPr>
        <p:grpSpPr>
          <a:xfrm>
            <a:off x="474502" y="2893601"/>
            <a:ext cx="3729204" cy="3012513"/>
            <a:chOff x="474502" y="2893601"/>
            <a:chExt cx="3729204" cy="3012513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6FB9754-9FE7-30A0-3BDB-70AA65350A24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2554545"/>
            </a:xfrm>
            <a:custGeom>
              <a:avLst/>
              <a:gdLst>
                <a:gd name="connsiteX0" fmla="*/ 0 w 3553966"/>
                <a:gd name="connsiteY0" fmla="*/ 0 h 2554545"/>
                <a:gd name="connsiteX1" fmla="*/ 3553966 w 3553966"/>
                <a:gd name="connsiteY1" fmla="*/ 0 h 2554545"/>
                <a:gd name="connsiteX2" fmla="*/ 3553966 w 3553966"/>
                <a:gd name="connsiteY2" fmla="*/ 2554545 h 2554545"/>
                <a:gd name="connsiteX3" fmla="*/ 0 w 3553966"/>
                <a:gd name="connsiteY3" fmla="*/ 2554545 h 2554545"/>
                <a:gd name="connsiteX4" fmla="*/ 0 w 3553966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2554545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1036536"/>
                    <a:pt x="3481287" y="1402784"/>
                    <a:pt x="3553966" y="2554545"/>
                  </a:cubicBezTo>
                  <a:cubicBezTo>
                    <a:pt x="2046689" y="2506314"/>
                    <a:pt x="1094129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3553966" h="2554545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1203191"/>
                    <a:pt x="3638917" y="1803708"/>
                    <a:pt x="3553966" y="2554545"/>
                  </a:cubicBezTo>
                  <a:cubicBezTo>
                    <a:pt x="1887872" y="2689145"/>
                    <a:pt x="1567273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formular hipóteses sobre a finalidade de um texto em língua inglesa com base em sua estrutura, organização textual e elementos visuais (cores, tipos de fonte, imagens etc.). Na sua opinião, qual deve ser a finalidade deste texto?</a:t>
              </a:r>
            </a:p>
          </p:txBody>
        </p:sp>
        <p:sp>
          <p:nvSpPr>
            <p:cNvPr id="3" name="Pentágono 2">
              <a:extLst>
                <a:ext uri="{FF2B5EF4-FFF2-40B4-BE49-F238E27FC236}">
                  <a16:creationId xmlns:a16="http://schemas.microsoft.com/office/drawing/2014/main" id="{B7A34823-C5D7-D9A8-E79E-4C2EA00F9CA7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942597" y="4657427"/>
            <a:ext cx="1934664" cy="1864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PETA2.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NBA’s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Metta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World Peace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wants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peace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for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all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25 jul. 2013. Disponível em: https://www.peta2.com/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/mettaworld-peace-peta2-protect-animals-psa/. Acesso em: 7 jun. 2022.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F99980-F4F6-8491-85A0-F01545F0F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902" y="372717"/>
            <a:ext cx="4639607" cy="61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26ECA53-503E-F92A-6363-B01CF9AE1143}"/>
              </a:ext>
            </a:extLst>
          </p:cNvPr>
          <p:cNvGrpSpPr/>
          <p:nvPr/>
        </p:nvGrpSpPr>
        <p:grpSpPr>
          <a:xfrm>
            <a:off x="165083" y="2161969"/>
            <a:ext cx="4320741" cy="4244713"/>
            <a:chOff x="440929" y="3096814"/>
            <a:chExt cx="3756504" cy="424471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CADBB682-7255-3EB1-D265-57B47E8CEF5E}"/>
                </a:ext>
              </a:extLst>
            </p:cNvPr>
            <p:cNvSpPr txBox="1"/>
            <p:nvPr/>
          </p:nvSpPr>
          <p:spPr>
            <a:xfrm>
              <a:off x="643467" y="3740541"/>
              <a:ext cx="3553966" cy="3600986"/>
            </a:xfrm>
            <a:custGeom>
              <a:avLst/>
              <a:gdLst>
                <a:gd name="connsiteX0" fmla="*/ 0 w 3553966"/>
                <a:gd name="connsiteY0" fmla="*/ 0 h 3600986"/>
                <a:gd name="connsiteX1" fmla="*/ 3553966 w 3553966"/>
                <a:gd name="connsiteY1" fmla="*/ 0 h 3600986"/>
                <a:gd name="connsiteX2" fmla="*/ 3553966 w 3553966"/>
                <a:gd name="connsiteY2" fmla="*/ 3600986 h 3600986"/>
                <a:gd name="connsiteX3" fmla="*/ 0 w 3553966"/>
                <a:gd name="connsiteY3" fmla="*/ 3600986 h 3600986"/>
                <a:gd name="connsiteX4" fmla="*/ 0 w 3553966"/>
                <a:gd name="connsiteY4" fmla="*/ 0 h 360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360098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641605" y="365686"/>
                    <a:pt x="3481287" y="2997115"/>
                    <a:pt x="3553966" y="3600986"/>
                  </a:cubicBezTo>
                  <a:cubicBezTo>
                    <a:pt x="2046689" y="3552755"/>
                    <a:pt x="1094129" y="3685441"/>
                    <a:pt x="0" y="3600986"/>
                  </a:cubicBezTo>
                  <a:cubicBezTo>
                    <a:pt x="-38581" y="2388448"/>
                    <a:pt x="63341" y="1420189"/>
                    <a:pt x="0" y="0"/>
                  </a:cubicBezTo>
                  <a:close/>
                </a:path>
                <a:path w="3553966" h="360098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421084" y="1061720"/>
                    <a:pt x="3638917" y="2105457"/>
                    <a:pt x="3553966" y="3600986"/>
                  </a:cubicBezTo>
                  <a:cubicBezTo>
                    <a:pt x="1887872" y="3735586"/>
                    <a:pt x="1567273" y="3443790"/>
                    <a:pt x="0" y="3600986"/>
                  </a:cubicBezTo>
                  <a:cubicBezTo>
                    <a:pt x="-20187" y="2191705"/>
                    <a:pt x="-152480" y="132670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O cartaz mostra um astro do basquete americano e faz um jogo de palavras com uma expressão usada no mundo esportivo. Nos esportes, o </a:t>
              </a:r>
              <a:r>
                <a:rPr lang="pt-BR" sz="1900" b="1" i="1" dirty="0"/>
                <a:t>home </a:t>
              </a:r>
              <a:r>
                <a:rPr lang="pt-BR" sz="1900" b="1" i="1" dirty="0" err="1"/>
                <a:t>team</a:t>
              </a:r>
              <a:r>
                <a:rPr lang="pt-BR" sz="1900" b="1" i="1" dirty="0"/>
                <a:t> </a:t>
              </a:r>
              <a:r>
                <a:rPr lang="pt-BR" sz="1900" dirty="0"/>
                <a:t>é o time da casa. Em sua opinião, a quem se refere a expressão </a:t>
              </a:r>
              <a:r>
                <a:rPr lang="pt-BR" sz="1900" i="1" dirty="0"/>
                <a:t>home </a:t>
              </a:r>
              <a:r>
                <a:rPr lang="pt-BR" sz="1900" i="1" dirty="0" err="1"/>
                <a:t>team</a:t>
              </a:r>
              <a:r>
                <a:rPr lang="pt-BR" sz="1900" i="1" dirty="0"/>
                <a:t> </a:t>
              </a:r>
              <a:r>
                <a:rPr lang="pt-BR" sz="1900" dirty="0"/>
                <a:t>na frase </a:t>
              </a:r>
              <a:r>
                <a:rPr lang="pt-BR" sz="1900" i="1" dirty="0"/>
                <a:t>“Guard </a:t>
              </a:r>
              <a:r>
                <a:rPr lang="pt-BR" sz="1900" i="1" dirty="0" err="1"/>
                <a:t>the</a:t>
              </a:r>
              <a:r>
                <a:rPr lang="pt-BR" sz="1900" i="1" dirty="0"/>
                <a:t> home </a:t>
              </a:r>
              <a:r>
                <a:rPr lang="pt-BR" sz="1900" i="1" dirty="0" err="1"/>
                <a:t>team</a:t>
              </a:r>
              <a:r>
                <a:rPr lang="pt-BR" sz="1900" i="1" dirty="0"/>
                <a:t>” </a:t>
              </a:r>
              <a:r>
                <a:rPr lang="pt-BR" sz="1900" dirty="0"/>
                <a:t>usada no cartaz? Você acha que o uso de jogos de palavras ajuda a chamar a atenção para um cartaz? Você já observou esse recurso em outros cartazes em inglês ou em português?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A78D8EF1-C510-C67D-24CA-0D804804845D}"/>
                </a:ext>
              </a:extLst>
            </p:cNvPr>
            <p:cNvSpPr/>
            <p:nvPr/>
          </p:nvSpPr>
          <p:spPr>
            <a:xfrm rot="21337717">
              <a:off x="440929" y="3096814"/>
              <a:ext cx="2255629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06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Animals and pets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EFD470-BF1F-7484-B7E7-CFC4D45218B2}"/>
              </a:ext>
            </a:extLst>
          </p:cNvPr>
          <p:cNvSpPr txBox="1"/>
          <p:nvPr/>
        </p:nvSpPr>
        <p:spPr>
          <a:xfrm>
            <a:off x="5223279" y="64346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bear</a:t>
            </a:r>
            <a:endParaRPr lang="pt-BR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0CE080-163F-B5B7-97AE-C6895E519C00}"/>
              </a:ext>
            </a:extLst>
          </p:cNvPr>
          <p:cNvSpPr txBox="1"/>
          <p:nvPr/>
        </p:nvSpPr>
        <p:spPr>
          <a:xfrm>
            <a:off x="6820945" y="64346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canary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D1C76B-1FE3-19A5-7886-A7212C44D843}"/>
              </a:ext>
            </a:extLst>
          </p:cNvPr>
          <p:cNvSpPr txBox="1"/>
          <p:nvPr/>
        </p:nvSpPr>
        <p:spPr>
          <a:xfrm>
            <a:off x="8576791" y="643467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cat</a:t>
            </a:r>
            <a:endParaRPr lang="pt-BR" sz="2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15F9C9-0E21-870D-8D0F-5FD3B7A8B30F}"/>
              </a:ext>
            </a:extLst>
          </p:cNvPr>
          <p:cNvSpPr txBox="1"/>
          <p:nvPr/>
        </p:nvSpPr>
        <p:spPr>
          <a:xfrm>
            <a:off x="10284923" y="643467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chicken</a:t>
            </a:r>
            <a:endParaRPr lang="pt-BR" sz="2400" b="1" dirty="0"/>
          </a:p>
        </p:txBody>
      </p:sp>
      <p:pic>
        <p:nvPicPr>
          <p:cNvPr id="8" name="Imagem 7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D8E5F8D0-1C42-1587-5866-F1DA47B8D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247" y="2978402"/>
            <a:ext cx="7035800" cy="1342292"/>
          </a:xfrm>
          <a:prstGeom prst="rect">
            <a:avLst/>
          </a:prstGeom>
        </p:spPr>
      </p:pic>
      <p:pic>
        <p:nvPicPr>
          <p:cNvPr id="15" name="Imagem 14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304D6AA6-B43F-2A98-0AC7-367C2597BC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247" y="1105131"/>
            <a:ext cx="7038468" cy="1342800"/>
          </a:xfrm>
          <a:prstGeom prst="rect">
            <a:avLst/>
          </a:prstGeom>
        </p:spPr>
      </p:pic>
      <p:pic>
        <p:nvPicPr>
          <p:cNvPr id="18" name="Imagem 17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2F42BD0B-C520-545D-306E-685C56FC23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247" y="4920987"/>
            <a:ext cx="7035800" cy="134229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CB76FB-C200-8EA6-E578-0EEE31169B1D}"/>
              </a:ext>
            </a:extLst>
          </p:cNvPr>
          <p:cNvSpPr txBox="1"/>
          <p:nvPr/>
        </p:nvSpPr>
        <p:spPr>
          <a:xfrm>
            <a:off x="5223279" y="251673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dog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BD1589-5185-82C8-283B-FB379C3C3238}"/>
              </a:ext>
            </a:extLst>
          </p:cNvPr>
          <p:cNvSpPr txBox="1"/>
          <p:nvPr/>
        </p:nvSpPr>
        <p:spPr>
          <a:xfrm>
            <a:off x="6820945" y="251673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goldfish</a:t>
            </a:r>
            <a:endParaRPr lang="pt-BR" sz="24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6C7535-E273-8038-B60B-496C24928445}"/>
              </a:ext>
            </a:extLst>
          </p:cNvPr>
          <p:cNvSpPr txBox="1"/>
          <p:nvPr/>
        </p:nvSpPr>
        <p:spPr>
          <a:xfrm>
            <a:off x="8576791" y="2516737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hamster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33B1C9-440F-7692-74D3-D5A2983C0635}"/>
              </a:ext>
            </a:extLst>
          </p:cNvPr>
          <p:cNvSpPr txBox="1"/>
          <p:nvPr/>
        </p:nvSpPr>
        <p:spPr>
          <a:xfrm>
            <a:off x="10284923" y="2516737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lion</a:t>
            </a:r>
            <a:endParaRPr lang="pt-BR" sz="24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C9DB39-DAE4-D951-6705-9137B3647452}"/>
              </a:ext>
            </a:extLst>
          </p:cNvPr>
          <p:cNvSpPr txBox="1"/>
          <p:nvPr/>
        </p:nvSpPr>
        <p:spPr>
          <a:xfrm>
            <a:off x="5224996" y="4390008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macaw</a:t>
            </a:r>
            <a:endParaRPr lang="pt-BR" sz="2400" b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3A2B766-8E59-1C63-3C25-BCA9E6CD34DB}"/>
              </a:ext>
            </a:extLst>
          </p:cNvPr>
          <p:cNvSpPr txBox="1"/>
          <p:nvPr/>
        </p:nvSpPr>
        <p:spPr>
          <a:xfrm>
            <a:off x="6822662" y="4390008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rabbit</a:t>
            </a:r>
            <a:endParaRPr lang="pt-BR" sz="2400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8861444-90C9-C130-262E-BDB34F7C985D}"/>
              </a:ext>
            </a:extLst>
          </p:cNvPr>
          <p:cNvSpPr txBox="1"/>
          <p:nvPr/>
        </p:nvSpPr>
        <p:spPr>
          <a:xfrm>
            <a:off x="8578508" y="4390008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shark</a:t>
            </a:r>
            <a:endParaRPr lang="pt-BR" sz="2400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6E27DFE-6E36-EF2D-8672-0FBB24856643}"/>
              </a:ext>
            </a:extLst>
          </p:cNvPr>
          <p:cNvSpPr txBox="1"/>
          <p:nvPr/>
        </p:nvSpPr>
        <p:spPr>
          <a:xfrm>
            <a:off x="10286640" y="4390008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turtle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802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BDE829-1155-ECDA-B763-E7107CE06F58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Animals and pets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EFD470-BF1F-7484-B7E7-CFC4D45218B2}"/>
              </a:ext>
            </a:extLst>
          </p:cNvPr>
          <p:cNvSpPr txBox="1"/>
          <p:nvPr/>
        </p:nvSpPr>
        <p:spPr>
          <a:xfrm>
            <a:off x="5223279" y="64346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alligator</a:t>
            </a:r>
            <a:endParaRPr lang="pt-BR" sz="24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0CE080-163F-B5B7-97AE-C6895E519C00}"/>
              </a:ext>
            </a:extLst>
          </p:cNvPr>
          <p:cNvSpPr txBox="1"/>
          <p:nvPr/>
        </p:nvSpPr>
        <p:spPr>
          <a:xfrm>
            <a:off x="6820945" y="64346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gorilla</a:t>
            </a: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FD1C76B-1FE3-19A5-7886-A7212C44D843}"/>
              </a:ext>
            </a:extLst>
          </p:cNvPr>
          <p:cNvSpPr txBox="1"/>
          <p:nvPr/>
        </p:nvSpPr>
        <p:spPr>
          <a:xfrm>
            <a:off x="8510335" y="643467"/>
            <a:ext cx="1487980" cy="461665"/>
          </a:xfrm>
          <a:custGeom>
            <a:avLst/>
            <a:gdLst>
              <a:gd name="connsiteX0" fmla="*/ 0 w 1487980"/>
              <a:gd name="connsiteY0" fmla="*/ 0 h 461665"/>
              <a:gd name="connsiteX1" fmla="*/ 1487980 w 1487980"/>
              <a:gd name="connsiteY1" fmla="*/ 0 h 461665"/>
              <a:gd name="connsiteX2" fmla="*/ 1487980 w 1487980"/>
              <a:gd name="connsiteY2" fmla="*/ 461665 h 461665"/>
              <a:gd name="connsiteX3" fmla="*/ 0 w 1487980"/>
              <a:gd name="connsiteY3" fmla="*/ 461665 h 461665"/>
              <a:gd name="connsiteX4" fmla="*/ 0 w 148798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80" h="461665" fill="none" extrusionOk="0">
                <a:moveTo>
                  <a:pt x="0" y="0"/>
                </a:moveTo>
                <a:cubicBezTo>
                  <a:pt x="566555" y="-35673"/>
                  <a:pt x="1120612" y="-30579"/>
                  <a:pt x="1487980" y="0"/>
                </a:cubicBezTo>
                <a:cubicBezTo>
                  <a:pt x="1485832" y="186521"/>
                  <a:pt x="1485687" y="313513"/>
                  <a:pt x="1487980" y="461665"/>
                </a:cubicBezTo>
                <a:cubicBezTo>
                  <a:pt x="1272679" y="546612"/>
                  <a:pt x="545402" y="39459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87980" h="461665" stroke="0" extrusionOk="0">
                <a:moveTo>
                  <a:pt x="0" y="0"/>
                </a:moveTo>
                <a:cubicBezTo>
                  <a:pt x="673035" y="32776"/>
                  <a:pt x="1153765" y="-55435"/>
                  <a:pt x="1487980" y="0"/>
                </a:cubicBezTo>
                <a:cubicBezTo>
                  <a:pt x="1506726" y="143527"/>
                  <a:pt x="1460990" y="261265"/>
                  <a:pt x="1487980" y="461665"/>
                </a:cubicBezTo>
                <a:cubicBezTo>
                  <a:pt x="1212741" y="565209"/>
                  <a:pt x="169248" y="50306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elephant</a:t>
            </a:r>
            <a:endParaRPr lang="pt-BR" sz="24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15F9C9-0E21-870D-8D0F-5FD3B7A8B30F}"/>
              </a:ext>
            </a:extLst>
          </p:cNvPr>
          <p:cNvSpPr txBox="1"/>
          <p:nvPr/>
        </p:nvSpPr>
        <p:spPr>
          <a:xfrm>
            <a:off x="10174459" y="643467"/>
            <a:ext cx="1487980" cy="461665"/>
          </a:xfrm>
          <a:custGeom>
            <a:avLst/>
            <a:gdLst>
              <a:gd name="connsiteX0" fmla="*/ 0 w 1487980"/>
              <a:gd name="connsiteY0" fmla="*/ 0 h 461665"/>
              <a:gd name="connsiteX1" fmla="*/ 1487980 w 1487980"/>
              <a:gd name="connsiteY1" fmla="*/ 0 h 461665"/>
              <a:gd name="connsiteX2" fmla="*/ 1487980 w 1487980"/>
              <a:gd name="connsiteY2" fmla="*/ 461665 h 461665"/>
              <a:gd name="connsiteX3" fmla="*/ 0 w 1487980"/>
              <a:gd name="connsiteY3" fmla="*/ 461665 h 461665"/>
              <a:gd name="connsiteX4" fmla="*/ 0 w 148798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980" h="461665" fill="none" extrusionOk="0">
                <a:moveTo>
                  <a:pt x="0" y="0"/>
                </a:moveTo>
                <a:cubicBezTo>
                  <a:pt x="566555" y="-35673"/>
                  <a:pt x="1120612" y="-30579"/>
                  <a:pt x="1487980" y="0"/>
                </a:cubicBezTo>
                <a:cubicBezTo>
                  <a:pt x="1485832" y="186521"/>
                  <a:pt x="1485687" y="313513"/>
                  <a:pt x="1487980" y="461665"/>
                </a:cubicBezTo>
                <a:cubicBezTo>
                  <a:pt x="1272679" y="546612"/>
                  <a:pt x="545402" y="394599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87980" h="461665" stroke="0" extrusionOk="0">
                <a:moveTo>
                  <a:pt x="0" y="0"/>
                </a:moveTo>
                <a:cubicBezTo>
                  <a:pt x="673035" y="32776"/>
                  <a:pt x="1153765" y="-55435"/>
                  <a:pt x="1487980" y="0"/>
                </a:cubicBezTo>
                <a:cubicBezTo>
                  <a:pt x="1506726" y="143527"/>
                  <a:pt x="1460990" y="261265"/>
                  <a:pt x="1487980" y="461665"/>
                </a:cubicBezTo>
                <a:cubicBezTo>
                  <a:pt x="1212741" y="565209"/>
                  <a:pt x="169248" y="50306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pig</a:t>
            </a:r>
            <a:endParaRPr lang="pt-BR" sz="24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FCB76FB-C200-8EA6-E578-0EEE31169B1D}"/>
              </a:ext>
            </a:extLst>
          </p:cNvPr>
          <p:cNvSpPr txBox="1"/>
          <p:nvPr/>
        </p:nvSpPr>
        <p:spPr>
          <a:xfrm>
            <a:off x="5223279" y="2516737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giraffe</a:t>
            </a:r>
            <a:endParaRPr lang="pt-BR" sz="24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BD1589-5185-82C8-283B-FB379C3C3238}"/>
              </a:ext>
            </a:extLst>
          </p:cNvPr>
          <p:cNvSpPr txBox="1"/>
          <p:nvPr/>
        </p:nvSpPr>
        <p:spPr>
          <a:xfrm>
            <a:off x="6820945" y="2516737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tiger</a:t>
            </a:r>
            <a:endParaRPr lang="pt-BR" sz="24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6C7535-E273-8038-B60B-496C24928445}"/>
              </a:ext>
            </a:extLst>
          </p:cNvPr>
          <p:cNvSpPr txBox="1"/>
          <p:nvPr/>
        </p:nvSpPr>
        <p:spPr>
          <a:xfrm>
            <a:off x="8576791" y="2516737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snake</a:t>
            </a:r>
            <a:endParaRPr lang="pt-BR" sz="24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33B1C9-440F-7692-74D3-D5A2983C0635}"/>
              </a:ext>
            </a:extLst>
          </p:cNvPr>
          <p:cNvSpPr txBox="1"/>
          <p:nvPr/>
        </p:nvSpPr>
        <p:spPr>
          <a:xfrm>
            <a:off x="10284923" y="2516737"/>
            <a:ext cx="1377515" cy="461665"/>
          </a:xfrm>
          <a:custGeom>
            <a:avLst/>
            <a:gdLst>
              <a:gd name="connsiteX0" fmla="*/ 0 w 1377515"/>
              <a:gd name="connsiteY0" fmla="*/ 0 h 461665"/>
              <a:gd name="connsiteX1" fmla="*/ 1377515 w 1377515"/>
              <a:gd name="connsiteY1" fmla="*/ 0 h 461665"/>
              <a:gd name="connsiteX2" fmla="*/ 1377515 w 1377515"/>
              <a:gd name="connsiteY2" fmla="*/ 461665 h 461665"/>
              <a:gd name="connsiteX3" fmla="*/ 0 w 1377515"/>
              <a:gd name="connsiteY3" fmla="*/ 461665 h 461665"/>
              <a:gd name="connsiteX4" fmla="*/ 0 w 137751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5" h="461665" fill="none" extrusionOk="0">
                <a:moveTo>
                  <a:pt x="0" y="0"/>
                </a:moveTo>
                <a:cubicBezTo>
                  <a:pt x="562082" y="49651"/>
                  <a:pt x="1078790" y="101638"/>
                  <a:pt x="1377515" y="0"/>
                </a:cubicBezTo>
                <a:cubicBezTo>
                  <a:pt x="1375367" y="186521"/>
                  <a:pt x="1375222" y="313513"/>
                  <a:pt x="1377515" y="461665"/>
                </a:cubicBezTo>
                <a:cubicBezTo>
                  <a:pt x="693196" y="500315"/>
                  <a:pt x="355108" y="42917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5" h="461665" stroke="0" extrusionOk="0">
                <a:moveTo>
                  <a:pt x="0" y="0"/>
                </a:moveTo>
                <a:cubicBezTo>
                  <a:pt x="504636" y="-73318"/>
                  <a:pt x="1206164" y="82715"/>
                  <a:pt x="1377515" y="0"/>
                </a:cubicBezTo>
                <a:cubicBezTo>
                  <a:pt x="1396261" y="143527"/>
                  <a:pt x="1350525" y="261265"/>
                  <a:pt x="1377515" y="461665"/>
                </a:cubicBezTo>
                <a:cubicBezTo>
                  <a:pt x="1024902" y="482258"/>
                  <a:pt x="482464" y="565387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dolphin</a:t>
            </a:r>
            <a:endParaRPr lang="pt-BR" sz="24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7C9DB39-DAE4-D951-6705-9137B3647452}"/>
              </a:ext>
            </a:extLst>
          </p:cNvPr>
          <p:cNvSpPr txBox="1"/>
          <p:nvPr/>
        </p:nvSpPr>
        <p:spPr>
          <a:xfrm>
            <a:off x="5224996" y="4390008"/>
            <a:ext cx="1421524" cy="461665"/>
          </a:xfrm>
          <a:custGeom>
            <a:avLst/>
            <a:gdLst>
              <a:gd name="connsiteX0" fmla="*/ 0 w 1421524"/>
              <a:gd name="connsiteY0" fmla="*/ 0 h 461665"/>
              <a:gd name="connsiteX1" fmla="*/ 1421524 w 1421524"/>
              <a:gd name="connsiteY1" fmla="*/ 0 h 461665"/>
              <a:gd name="connsiteX2" fmla="*/ 1421524 w 1421524"/>
              <a:gd name="connsiteY2" fmla="*/ 461665 h 461665"/>
              <a:gd name="connsiteX3" fmla="*/ 0 w 1421524"/>
              <a:gd name="connsiteY3" fmla="*/ 461665 h 461665"/>
              <a:gd name="connsiteX4" fmla="*/ 0 w 14215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24" h="461665" fill="none" extrusionOk="0">
                <a:moveTo>
                  <a:pt x="0" y="0"/>
                </a:moveTo>
                <a:cubicBezTo>
                  <a:pt x="633749" y="71069"/>
                  <a:pt x="1099937" y="-30841"/>
                  <a:pt x="1421524" y="0"/>
                </a:cubicBezTo>
                <a:cubicBezTo>
                  <a:pt x="1419376" y="186521"/>
                  <a:pt x="1419231" y="313513"/>
                  <a:pt x="1421524" y="461665"/>
                </a:cubicBezTo>
                <a:cubicBezTo>
                  <a:pt x="859033" y="413148"/>
                  <a:pt x="268914" y="493936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21524" h="461665" stroke="0" extrusionOk="0">
                <a:moveTo>
                  <a:pt x="0" y="0"/>
                </a:moveTo>
                <a:cubicBezTo>
                  <a:pt x="511183" y="-22476"/>
                  <a:pt x="1192389" y="68875"/>
                  <a:pt x="1421524" y="0"/>
                </a:cubicBezTo>
                <a:cubicBezTo>
                  <a:pt x="1440270" y="143527"/>
                  <a:pt x="1394534" y="261265"/>
                  <a:pt x="1421524" y="461665"/>
                </a:cubicBezTo>
                <a:cubicBezTo>
                  <a:pt x="1015276" y="514384"/>
                  <a:pt x="355623" y="50364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monkey</a:t>
            </a:r>
            <a:endParaRPr lang="pt-BR" sz="2400" b="1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3A2B766-8E59-1C63-3C25-BCA9E6CD34DB}"/>
              </a:ext>
            </a:extLst>
          </p:cNvPr>
          <p:cNvSpPr txBox="1"/>
          <p:nvPr/>
        </p:nvSpPr>
        <p:spPr>
          <a:xfrm>
            <a:off x="6822662" y="4390008"/>
            <a:ext cx="1579703" cy="461665"/>
          </a:xfrm>
          <a:custGeom>
            <a:avLst/>
            <a:gdLst>
              <a:gd name="connsiteX0" fmla="*/ 0 w 1579703"/>
              <a:gd name="connsiteY0" fmla="*/ 0 h 461665"/>
              <a:gd name="connsiteX1" fmla="*/ 1579703 w 1579703"/>
              <a:gd name="connsiteY1" fmla="*/ 0 h 461665"/>
              <a:gd name="connsiteX2" fmla="*/ 1579703 w 1579703"/>
              <a:gd name="connsiteY2" fmla="*/ 461665 h 461665"/>
              <a:gd name="connsiteX3" fmla="*/ 0 w 1579703"/>
              <a:gd name="connsiteY3" fmla="*/ 461665 h 461665"/>
              <a:gd name="connsiteX4" fmla="*/ 0 w 157970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9703" h="461665" fill="none" extrusionOk="0">
                <a:moveTo>
                  <a:pt x="0" y="0"/>
                </a:moveTo>
                <a:cubicBezTo>
                  <a:pt x="261017" y="38035"/>
                  <a:pt x="1199094" y="65388"/>
                  <a:pt x="1579703" y="0"/>
                </a:cubicBezTo>
                <a:cubicBezTo>
                  <a:pt x="1577555" y="186521"/>
                  <a:pt x="1577410" y="313513"/>
                  <a:pt x="1579703" y="461665"/>
                </a:cubicBezTo>
                <a:cubicBezTo>
                  <a:pt x="1037831" y="575004"/>
                  <a:pt x="369876" y="44538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79703" h="461665" stroke="0" extrusionOk="0">
                <a:moveTo>
                  <a:pt x="0" y="0"/>
                </a:moveTo>
                <a:cubicBezTo>
                  <a:pt x="772486" y="-106146"/>
                  <a:pt x="1054691" y="-12320"/>
                  <a:pt x="1579703" y="0"/>
                </a:cubicBezTo>
                <a:cubicBezTo>
                  <a:pt x="1598449" y="143527"/>
                  <a:pt x="1552713" y="261265"/>
                  <a:pt x="1579703" y="461665"/>
                </a:cubicBezTo>
                <a:cubicBezTo>
                  <a:pt x="962471" y="525863"/>
                  <a:pt x="300609" y="464334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horse</a:t>
            </a:r>
            <a:endParaRPr lang="pt-BR" sz="2400" b="1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8861444-90C9-C130-262E-BDB34F7C985D}"/>
              </a:ext>
            </a:extLst>
          </p:cNvPr>
          <p:cNvSpPr txBox="1"/>
          <p:nvPr/>
        </p:nvSpPr>
        <p:spPr>
          <a:xfrm>
            <a:off x="8578508" y="4390008"/>
            <a:ext cx="1377514" cy="461665"/>
          </a:xfrm>
          <a:custGeom>
            <a:avLst/>
            <a:gdLst>
              <a:gd name="connsiteX0" fmla="*/ 0 w 1377514"/>
              <a:gd name="connsiteY0" fmla="*/ 0 h 461665"/>
              <a:gd name="connsiteX1" fmla="*/ 1377514 w 1377514"/>
              <a:gd name="connsiteY1" fmla="*/ 0 h 461665"/>
              <a:gd name="connsiteX2" fmla="*/ 1377514 w 1377514"/>
              <a:gd name="connsiteY2" fmla="*/ 461665 h 461665"/>
              <a:gd name="connsiteX3" fmla="*/ 0 w 1377514"/>
              <a:gd name="connsiteY3" fmla="*/ 461665 h 461665"/>
              <a:gd name="connsiteX4" fmla="*/ 0 w 137751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514" h="461665" fill="none" extrusionOk="0">
                <a:moveTo>
                  <a:pt x="0" y="0"/>
                </a:moveTo>
                <a:cubicBezTo>
                  <a:pt x="564005" y="50447"/>
                  <a:pt x="1081192" y="103764"/>
                  <a:pt x="1377514" y="0"/>
                </a:cubicBezTo>
                <a:cubicBezTo>
                  <a:pt x="1375366" y="186521"/>
                  <a:pt x="1375221" y="313513"/>
                  <a:pt x="1377514" y="461665"/>
                </a:cubicBezTo>
                <a:cubicBezTo>
                  <a:pt x="691137" y="500288"/>
                  <a:pt x="354373" y="428215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7514" h="461665" stroke="0" extrusionOk="0">
                <a:moveTo>
                  <a:pt x="0" y="0"/>
                </a:moveTo>
                <a:cubicBezTo>
                  <a:pt x="504984" y="-72412"/>
                  <a:pt x="1207236" y="83890"/>
                  <a:pt x="1377514" y="0"/>
                </a:cubicBezTo>
                <a:cubicBezTo>
                  <a:pt x="1396260" y="143527"/>
                  <a:pt x="1350524" y="261265"/>
                  <a:pt x="1377514" y="461665"/>
                </a:cubicBezTo>
                <a:cubicBezTo>
                  <a:pt x="1023364" y="481147"/>
                  <a:pt x="479999" y="564668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penguin</a:t>
            </a:r>
            <a:endParaRPr lang="pt-BR" sz="2400" b="1" dirty="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6E27DFE-6E36-EF2D-8672-0FBB24856643}"/>
              </a:ext>
            </a:extLst>
          </p:cNvPr>
          <p:cNvSpPr txBox="1"/>
          <p:nvPr/>
        </p:nvSpPr>
        <p:spPr>
          <a:xfrm>
            <a:off x="10284924" y="4390008"/>
            <a:ext cx="1379232" cy="461665"/>
          </a:xfrm>
          <a:custGeom>
            <a:avLst/>
            <a:gdLst>
              <a:gd name="connsiteX0" fmla="*/ 0 w 1379232"/>
              <a:gd name="connsiteY0" fmla="*/ 0 h 461665"/>
              <a:gd name="connsiteX1" fmla="*/ 1379232 w 1379232"/>
              <a:gd name="connsiteY1" fmla="*/ 0 h 461665"/>
              <a:gd name="connsiteX2" fmla="*/ 1379232 w 1379232"/>
              <a:gd name="connsiteY2" fmla="*/ 461665 h 461665"/>
              <a:gd name="connsiteX3" fmla="*/ 0 w 1379232"/>
              <a:gd name="connsiteY3" fmla="*/ 461665 h 461665"/>
              <a:gd name="connsiteX4" fmla="*/ 0 w 1379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9232" h="461665" fill="none" extrusionOk="0">
                <a:moveTo>
                  <a:pt x="0" y="0"/>
                </a:moveTo>
                <a:cubicBezTo>
                  <a:pt x="569595" y="-75858"/>
                  <a:pt x="815210" y="-71614"/>
                  <a:pt x="1379232" y="0"/>
                </a:cubicBezTo>
                <a:cubicBezTo>
                  <a:pt x="1377084" y="186521"/>
                  <a:pt x="1376939" y="313513"/>
                  <a:pt x="1379232" y="461665"/>
                </a:cubicBezTo>
                <a:cubicBezTo>
                  <a:pt x="916790" y="546829"/>
                  <a:pt x="512856" y="579317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79232" h="461665" stroke="0" extrusionOk="0">
                <a:moveTo>
                  <a:pt x="0" y="0"/>
                </a:moveTo>
                <a:cubicBezTo>
                  <a:pt x="457611" y="109170"/>
                  <a:pt x="1019419" y="51729"/>
                  <a:pt x="1379232" y="0"/>
                </a:cubicBezTo>
                <a:cubicBezTo>
                  <a:pt x="1397978" y="143527"/>
                  <a:pt x="1352242" y="261265"/>
                  <a:pt x="1379232" y="461665"/>
                </a:cubicBezTo>
                <a:cubicBezTo>
                  <a:pt x="905977" y="404146"/>
                  <a:pt x="301146" y="559546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/>
              <a:t>cow</a:t>
            </a:r>
            <a:endParaRPr lang="pt-BR" sz="2400" b="1" dirty="0"/>
          </a:p>
        </p:txBody>
      </p:sp>
      <p:pic>
        <p:nvPicPr>
          <p:cNvPr id="5" name="Imagem 4" descr="Rebanho de elefantes no mato&#10;&#10;Descrição gerada automaticamente com confiança média">
            <a:extLst>
              <a:ext uri="{FF2B5EF4-FFF2-40B4-BE49-F238E27FC236}">
                <a16:creationId xmlns:a16="http://schemas.microsoft.com/office/drawing/2014/main" id="{9AE963A7-40F7-478A-A769-5EBBC97C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397" y="1174444"/>
            <a:ext cx="6667500" cy="1315939"/>
          </a:xfrm>
          <a:prstGeom prst="rect">
            <a:avLst/>
          </a:prstGeom>
        </p:spPr>
      </p:pic>
      <p:pic>
        <p:nvPicPr>
          <p:cNvPr id="13" name="Imagem 12" descr="Uma imagem contendo animal, foto, em pé, cachorro&#10;&#10;Descrição gerada automaticamente">
            <a:extLst>
              <a:ext uri="{FF2B5EF4-FFF2-40B4-BE49-F238E27FC236}">
                <a16:creationId xmlns:a16="http://schemas.microsoft.com/office/drawing/2014/main" id="{27705D32-9720-8BE9-7F61-C1D54FB7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279" y="2978402"/>
            <a:ext cx="6604000" cy="1358900"/>
          </a:xfrm>
          <a:prstGeom prst="rect">
            <a:avLst/>
          </a:prstGeom>
        </p:spPr>
      </p:pic>
      <p:pic>
        <p:nvPicPr>
          <p:cNvPr id="16" name="Imagem 15" descr="Pássaro em cima de cavalo&#10;&#10;Descrição gerada automaticamente">
            <a:extLst>
              <a:ext uri="{FF2B5EF4-FFF2-40B4-BE49-F238E27FC236}">
                <a16:creationId xmlns:a16="http://schemas.microsoft.com/office/drawing/2014/main" id="{4389CE20-10C0-3C96-C3AC-7A8638041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91" y="4904379"/>
            <a:ext cx="6705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381730" y="4993482"/>
            <a:ext cx="6424207" cy="2403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HABRI.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Pets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and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autism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2017. Infográfico.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habri.org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assets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/uploads/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HAB_The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-Pet-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Effect_Autism.png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7 jun. 2022.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A0D05E6-6FFD-3C2E-5F1F-493BFEEF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017" y="338528"/>
            <a:ext cx="5966475" cy="461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D392E0C0-5281-437B-C86F-C99DDD1F8ED4}"/>
              </a:ext>
            </a:extLst>
          </p:cNvPr>
          <p:cNvGrpSpPr/>
          <p:nvPr/>
        </p:nvGrpSpPr>
        <p:grpSpPr>
          <a:xfrm>
            <a:off x="474502" y="2893601"/>
            <a:ext cx="3729204" cy="2089184"/>
            <a:chOff x="474502" y="2893601"/>
            <a:chExt cx="3729204" cy="2089184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3E6C997-BB51-8B3D-EF50-8D8B81ACAF79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vocabulário já</a:t>
              </a:r>
            </a:p>
            <a:p>
              <a:r>
                <a:rPr lang="pt-BR" sz="2000" dirty="0"/>
                <a:t>conhecido (</a:t>
              </a:r>
              <a:r>
                <a:rPr lang="pt-BR" sz="2000" i="1" dirty="0"/>
                <a:t>pets, </a:t>
              </a:r>
              <a:r>
                <a:rPr lang="pt-BR" sz="2000" i="1" dirty="0" err="1"/>
                <a:t>talking</a:t>
              </a:r>
              <a:r>
                <a:rPr lang="pt-BR" sz="2000" dirty="0"/>
                <a:t>) e</a:t>
              </a:r>
            </a:p>
            <a:p>
              <a:r>
                <a:rPr lang="pt-BR" sz="2000" dirty="0"/>
                <a:t>em palavras parecidas com o</a:t>
              </a:r>
            </a:p>
            <a:p>
              <a:r>
                <a:rPr lang="pt-BR" sz="2000" dirty="0"/>
                <a:t>português (</a:t>
              </a:r>
              <a:r>
                <a:rPr lang="pt-BR" sz="2000" i="1" dirty="0" err="1"/>
                <a:t>isolation</a:t>
              </a:r>
              <a:r>
                <a:rPr lang="pt-BR" sz="2000" i="1" dirty="0"/>
                <a:t>, </a:t>
              </a:r>
              <a:r>
                <a:rPr lang="pt-BR" sz="2000" i="1" dirty="0" err="1"/>
                <a:t>contact</a:t>
              </a:r>
              <a:r>
                <a:rPr lang="pt-BR" sz="2000" dirty="0"/>
                <a:t>) para compreender melhor o texto.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9E702FE1-E6D5-5612-F012-971862FFEAF6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4E1F99D-90DE-0F29-E4DE-99F1EABD565A}"/>
              </a:ext>
            </a:extLst>
          </p:cNvPr>
          <p:cNvGrpSpPr/>
          <p:nvPr/>
        </p:nvGrpSpPr>
        <p:grpSpPr>
          <a:xfrm>
            <a:off x="8259273" y="5507013"/>
            <a:ext cx="3134219" cy="1197881"/>
            <a:chOff x="666816" y="3597911"/>
            <a:chExt cx="3134219" cy="1197881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C37A037A-ACA8-A248-E92B-12D54B51281C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707886"/>
            </a:xfrm>
            <a:custGeom>
              <a:avLst/>
              <a:gdLst>
                <a:gd name="connsiteX0" fmla="*/ 0 w 2961791"/>
                <a:gd name="connsiteY0" fmla="*/ 0 h 707886"/>
                <a:gd name="connsiteX1" fmla="*/ 2961791 w 2961791"/>
                <a:gd name="connsiteY1" fmla="*/ 0 h 707886"/>
                <a:gd name="connsiteX2" fmla="*/ 2961791 w 2961791"/>
                <a:gd name="connsiteY2" fmla="*/ 707886 h 707886"/>
                <a:gd name="connsiteX3" fmla="*/ 0 w 2961791"/>
                <a:gd name="connsiteY3" fmla="*/ 707886 h 707886"/>
                <a:gd name="connsiteX4" fmla="*/ 0 w 2961791"/>
                <a:gd name="connsiteY4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707886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58894" y="241872"/>
                    <a:pt x="2913788" y="624090"/>
                    <a:pt x="2961791" y="707886"/>
                  </a:cubicBezTo>
                  <a:cubicBezTo>
                    <a:pt x="2134064" y="659655"/>
                    <a:pt x="613343" y="792341"/>
                    <a:pt x="0" y="707886"/>
                  </a:cubicBezTo>
                  <a:cubicBezTo>
                    <a:pt x="63689" y="451632"/>
                    <a:pt x="20489" y="177244"/>
                    <a:pt x="0" y="0"/>
                  </a:cubicBezTo>
                  <a:close/>
                </a:path>
                <a:path w="2961791" h="707886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18381" y="186738"/>
                    <a:pt x="3016532" y="428844"/>
                    <a:pt x="2961791" y="707886"/>
                  </a:cubicBezTo>
                  <a:cubicBezTo>
                    <a:pt x="1938139" y="842486"/>
                    <a:pt x="735825" y="550690"/>
                    <a:pt x="0" y="707886"/>
                  </a:cubicBezTo>
                  <a:cubicBezTo>
                    <a:pt x="50286" y="551974"/>
                    <a:pt x="46678" y="31663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-  </a:t>
              </a:r>
              <a:r>
                <a:rPr lang="pt-BR" sz="2000" b="1" dirty="0" err="1"/>
                <a:t>less</a:t>
              </a:r>
              <a:r>
                <a:rPr lang="pt-BR" sz="2000" b="1" dirty="0"/>
                <a:t> </a:t>
              </a:r>
              <a:r>
                <a:rPr lang="pt-BR" sz="2000" dirty="0"/>
                <a:t>(= menos)</a:t>
              </a:r>
            </a:p>
            <a:p>
              <a:r>
                <a:rPr lang="pt-BR" sz="2000" b="1" dirty="0"/>
                <a:t>+ more </a:t>
              </a:r>
              <a:r>
                <a:rPr lang="pt-BR" sz="2000" dirty="0"/>
                <a:t>(= mais)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07EB2849-0350-24A7-4E52-BB822DB12F29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6827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1892</TotalTime>
  <Words>340</Words>
  <Application>Microsoft Macintosh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Helvetica</vt:lpstr>
      <vt:lpstr>Pacote</vt:lpstr>
      <vt:lpstr>Apresentação do PowerPoint</vt:lpstr>
      <vt:lpstr>UNIT 6</vt:lpstr>
      <vt:lpstr>UNIT 6</vt:lpstr>
      <vt:lpstr>UNIT 6</vt:lpstr>
      <vt:lpstr>UNIT 6</vt:lpstr>
      <vt:lpstr>UNIT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28</cp:revision>
  <dcterms:created xsi:type="dcterms:W3CDTF">2023-05-08T13:05:16Z</dcterms:created>
  <dcterms:modified xsi:type="dcterms:W3CDTF">2023-05-15T10:16:11Z</dcterms:modified>
</cp:coreProperties>
</file>