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98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356" r:id="rId13"/>
    <p:sldId id="296" r:id="rId14"/>
    <p:sldId id="29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8"/>
    <p:restoredTop sz="96327"/>
  </p:normalViewPr>
  <p:slideViewPr>
    <p:cSldViewPr snapToGrid="0">
      <p:cViewPr varScale="1">
        <p:scale>
          <a:sx n="203" d="100"/>
          <a:sy n="203" d="100"/>
        </p:scale>
        <p:origin x="17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LANGUAGE REFERENCE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ntendo texto, placa, jornal, foto&#10;&#10;Descrição gerada automaticamente">
            <a:extLst>
              <a:ext uri="{FF2B5EF4-FFF2-40B4-BE49-F238E27FC236}">
                <a16:creationId xmlns:a16="http://schemas.microsoft.com/office/drawing/2014/main" id="{2D5224F1-3566-BBDE-1851-DDA85361AA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11" y="1234890"/>
            <a:ext cx="3044952" cy="407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imperative</a:t>
            </a:r>
          </a:p>
        </p:txBody>
      </p:sp>
      <p:pic>
        <p:nvPicPr>
          <p:cNvPr id="5" name="Imagem 4" descr="Tabela&#10;&#10;Descrição gerada automaticamente com confiança média">
            <a:extLst>
              <a:ext uri="{FF2B5EF4-FFF2-40B4-BE49-F238E27FC236}">
                <a16:creationId xmlns:a16="http://schemas.microsoft.com/office/drawing/2014/main" id="{36218497-7A4B-048C-B40E-AF6CA3479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147" y="2383273"/>
            <a:ext cx="7112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present continuous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7BEE242D-99B2-E707-37A3-6A20A30E0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697" y="627862"/>
            <a:ext cx="6692900" cy="3175000"/>
          </a:xfrm>
          <a:prstGeom prst="rect">
            <a:avLst/>
          </a:prstGeom>
        </p:spPr>
      </p:pic>
      <p:pic>
        <p:nvPicPr>
          <p:cNvPr id="7" name="Imagem 6" descr="Tabela&#10;&#10;Descrição gerada automaticamente">
            <a:extLst>
              <a:ext uri="{FF2B5EF4-FFF2-40B4-BE49-F238E27FC236}">
                <a16:creationId xmlns:a16="http://schemas.microsoft.com/office/drawing/2014/main" id="{A44B8D41-E231-7A5F-43CD-8A3711DE2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279" y="3986229"/>
            <a:ext cx="66294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96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1453125" y="2499112"/>
            <a:ext cx="2554315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present continuous</a:t>
            </a:r>
          </a:p>
        </p:txBody>
      </p:sp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3B445DD3-DF4B-4C2B-B4D2-DC256EE26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967" y="120869"/>
            <a:ext cx="6770360" cy="6635931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051FA10C-4F20-3B1D-DD98-A148C96BDD78}"/>
              </a:ext>
            </a:extLst>
          </p:cNvPr>
          <p:cNvGrpSpPr/>
          <p:nvPr/>
        </p:nvGrpSpPr>
        <p:grpSpPr>
          <a:xfrm>
            <a:off x="144405" y="3134990"/>
            <a:ext cx="4273955" cy="3621810"/>
            <a:chOff x="53279" y="2899858"/>
            <a:chExt cx="4273955" cy="3621810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73260-A2F9-2C94-FDD2-761B606A1D52}"/>
                </a:ext>
              </a:extLst>
            </p:cNvPr>
            <p:cNvSpPr txBox="1"/>
            <p:nvPr/>
          </p:nvSpPr>
          <p:spPr>
            <a:xfrm>
              <a:off x="141422" y="3351569"/>
              <a:ext cx="4185812" cy="3170099"/>
            </a:xfrm>
            <a:custGeom>
              <a:avLst/>
              <a:gdLst>
                <a:gd name="connsiteX0" fmla="*/ 0 w 4185812"/>
                <a:gd name="connsiteY0" fmla="*/ 0 h 3170099"/>
                <a:gd name="connsiteX1" fmla="*/ 4185812 w 4185812"/>
                <a:gd name="connsiteY1" fmla="*/ 0 h 3170099"/>
                <a:gd name="connsiteX2" fmla="*/ 4185812 w 4185812"/>
                <a:gd name="connsiteY2" fmla="*/ 3170099 h 3170099"/>
                <a:gd name="connsiteX3" fmla="*/ 0 w 4185812"/>
                <a:gd name="connsiteY3" fmla="*/ 3170099 h 3170099"/>
                <a:gd name="connsiteX4" fmla="*/ 0 w 4185812"/>
                <a:gd name="connsiteY4" fmla="*/ 0 h 317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5812" h="3170099" fill="none" extrusionOk="0">
                  <a:moveTo>
                    <a:pt x="0" y="0"/>
                  </a:moveTo>
                  <a:cubicBezTo>
                    <a:pt x="1852159" y="-49533"/>
                    <a:pt x="2790887" y="-14809"/>
                    <a:pt x="4185812" y="0"/>
                  </a:cubicBezTo>
                  <a:cubicBezTo>
                    <a:pt x="4273451" y="1331686"/>
                    <a:pt x="4113133" y="1685794"/>
                    <a:pt x="4185812" y="3170099"/>
                  </a:cubicBezTo>
                  <a:cubicBezTo>
                    <a:pt x="2350915" y="3121868"/>
                    <a:pt x="1954194" y="3254554"/>
                    <a:pt x="0" y="3170099"/>
                  </a:cubicBezTo>
                  <a:cubicBezTo>
                    <a:pt x="-38581" y="2493226"/>
                    <a:pt x="63341" y="564975"/>
                    <a:pt x="0" y="0"/>
                  </a:cubicBezTo>
                  <a:close/>
                </a:path>
                <a:path w="4185812" h="3170099" stroke="0" extrusionOk="0">
                  <a:moveTo>
                    <a:pt x="0" y="0"/>
                  </a:moveTo>
                  <a:cubicBezTo>
                    <a:pt x="732065" y="118645"/>
                    <a:pt x="2532412" y="116012"/>
                    <a:pt x="4185812" y="0"/>
                  </a:cubicBezTo>
                  <a:cubicBezTo>
                    <a:pt x="4052930" y="501135"/>
                    <a:pt x="4270763" y="1914118"/>
                    <a:pt x="4185812" y="3170099"/>
                  </a:cubicBezTo>
                  <a:cubicBezTo>
                    <a:pt x="3482293" y="3304699"/>
                    <a:pt x="990882" y="3012903"/>
                    <a:pt x="0" y="3170099"/>
                  </a:cubicBezTo>
                  <a:cubicBezTo>
                    <a:pt x="-20187" y="2592047"/>
                    <a:pt x="-152480" y="77920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Em verbos terminados em CVC (consoante, vogal, consoante), como </a:t>
              </a:r>
              <a:r>
                <a:rPr lang="pt-BR" sz="2000" i="1" dirty="0" err="1"/>
                <a:t>admit</a:t>
              </a:r>
              <a:r>
                <a:rPr lang="pt-BR" sz="2000" dirty="0"/>
                <a:t>, </a:t>
              </a:r>
              <a:r>
                <a:rPr lang="pt-BR" sz="2000" i="1" dirty="0" err="1"/>
                <a:t>get</a:t>
              </a:r>
              <a:r>
                <a:rPr lang="pt-BR" sz="2000" dirty="0"/>
                <a:t> e </a:t>
              </a:r>
              <a:r>
                <a:rPr lang="pt-BR" sz="2000" i="1" dirty="0" err="1"/>
                <a:t>run</a:t>
              </a:r>
              <a:r>
                <a:rPr lang="pt-BR" sz="2000" dirty="0"/>
                <a:t>, dobramos a última consoante antes de acrescentar </a:t>
              </a:r>
              <a:r>
                <a:rPr lang="pt-BR" sz="2000" b="1" i="1" dirty="0"/>
                <a:t>-</a:t>
              </a:r>
              <a:r>
                <a:rPr lang="pt-BR" sz="2000" b="1" i="1" dirty="0" err="1"/>
                <a:t>ing</a:t>
              </a:r>
              <a:r>
                <a:rPr lang="pt-BR" sz="2000" b="1" i="1" dirty="0"/>
                <a:t> </a:t>
              </a:r>
              <a:r>
                <a:rPr lang="pt-BR" sz="2000" dirty="0"/>
                <a:t>(</a:t>
              </a:r>
              <a:r>
                <a:rPr lang="pt-BR" sz="2000" i="1" dirty="0" err="1"/>
                <a:t>admitting</a:t>
              </a:r>
              <a:r>
                <a:rPr lang="pt-BR" sz="2000" i="1" dirty="0"/>
                <a:t>, </a:t>
              </a:r>
              <a:r>
                <a:rPr lang="pt-BR" sz="2000" i="1" dirty="0" err="1"/>
                <a:t>getting</a:t>
              </a:r>
              <a:r>
                <a:rPr lang="pt-BR" sz="2000" i="1" dirty="0"/>
                <a:t>, running</a:t>
              </a:r>
              <a:r>
                <a:rPr lang="pt-BR" sz="2000" dirty="0"/>
                <a:t>). No entanto, não dobramos a última consoante quando a sílaba tônica é a primeira. Dessa forma, em verbos como </a:t>
              </a:r>
              <a:r>
                <a:rPr lang="pt-BR" sz="2000" i="1" dirty="0" err="1"/>
                <a:t>listen</a:t>
              </a:r>
              <a:r>
                <a:rPr lang="pt-BR" sz="2000" dirty="0"/>
                <a:t>, </a:t>
              </a:r>
              <a:r>
                <a:rPr lang="pt-BR" sz="2000" i="1" dirty="0" err="1"/>
                <a:t>happen</a:t>
              </a:r>
              <a:r>
                <a:rPr lang="pt-BR" sz="2000" dirty="0"/>
                <a:t> e </a:t>
              </a:r>
              <a:r>
                <a:rPr lang="pt-BR" sz="2000" i="1" dirty="0" err="1"/>
                <a:t>offer</a:t>
              </a:r>
              <a:r>
                <a:rPr lang="pt-BR" sz="2000" dirty="0"/>
                <a:t>, apenas acrescentamos  </a:t>
              </a:r>
              <a:r>
                <a:rPr lang="pt-BR" sz="2000" b="1" i="1" dirty="0"/>
                <a:t>-</a:t>
              </a:r>
              <a:r>
                <a:rPr lang="pt-BR" sz="2000" b="1" i="1" dirty="0" err="1"/>
                <a:t>ing</a:t>
              </a:r>
              <a:r>
                <a:rPr lang="pt-BR" sz="2000" b="1" i="1" dirty="0"/>
                <a:t> </a:t>
              </a:r>
              <a:r>
                <a:rPr lang="pt-BR" sz="2000" dirty="0"/>
                <a:t>(</a:t>
              </a:r>
              <a:r>
                <a:rPr lang="pt-BR" sz="2000" i="1" dirty="0" err="1"/>
                <a:t>listening</a:t>
              </a:r>
              <a:r>
                <a:rPr lang="pt-BR" sz="2000" i="1" dirty="0"/>
                <a:t>, happening, </a:t>
              </a:r>
              <a:r>
                <a:rPr lang="pt-BR" sz="2000" i="1" dirty="0" err="1"/>
                <a:t>offering</a:t>
              </a:r>
              <a:r>
                <a:rPr lang="pt-BR" sz="2000" dirty="0"/>
                <a:t>).</a:t>
              </a:r>
            </a:p>
          </p:txBody>
        </p:sp>
        <p:sp>
          <p:nvSpPr>
            <p:cNvPr id="11" name="Pentágono 10">
              <a:extLst>
                <a:ext uri="{FF2B5EF4-FFF2-40B4-BE49-F238E27FC236}">
                  <a16:creationId xmlns:a16="http://schemas.microsoft.com/office/drawing/2014/main" id="{A538C797-ED10-6770-0CC9-8D7724796C88}"/>
                </a:ext>
              </a:extLst>
            </p:cNvPr>
            <p:cNvSpPr/>
            <p:nvPr/>
          </p:nvSpPr>
          <p:spPr>
            <a:xfrm rot="21338555">
              <a:off x="53279" y="2899858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4783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simple present (</a:t>
            </a:r>
            <a:r>
              <a:rPr lang="en-US" sz="2400" dirty="0" err="1"/>
              <a:t>i</a:t>
            </a:r>
            <a:r>
              <a:rPr lang="en-US" sz="2400" dirty="0"/>
              <a:t>/you/we/they)</a:t>
            </a:r>
          </a:p>
        </p:txBody>
      </p:sp>
      <p:pic>
        <p:nvPicPr>
          <p:cNvPr id="5" name="Imagem 4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7DD6C4F8-8C01-9FA8-3E59-E384880D7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190" y="133615"/>
            <a:ext cx="6937973" cy="3531604"/>
          </a:xfrm>
          <a:prstGeom prst="rect">
            <a:avLst/>
          </a:prstGeom>
        </p:spPr>
      </p:pic>
      <p:pic>
        <p:nvPicPr>
          <p:cNvPr id="7" name="Imagem 6" descr="Diagrama&#10;&#10;Descrição gerada automaticamente com confiança média">
            <a:extLst>
              <a:ext uri="{FF2B5EF4-FFF2-40B4-BE49-F238E27FC236}">
                <a16:creationId xmlns:a16="http://schemas.microsoft.com/office/drawing/2014/main" id="{874EDEE3-5381-60BE-5883-491E629DD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282" y="3582527"/>
            <a:ext cx="7075731" cy="31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3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simple present (HE/SHE/IT)</a:t>
            </a:r>
          </a:p>
        </p:txBody>
      </p:sp>
      <p:pic>
        <p:nvPicPr>
          <p:cNvPr id="5" name="Imagem 4" descr="Uma imagem contendo Tabela&#10;&#10;Descrição gerada automaticamente">
            <a:extLst>
              <a:ext uri="{FF2B5EF4-FFF2-40B4-BE49-F238E27FC236}">
                <a16:creationId xmlns:a16="http://schemas.microsoft.com/office/drawing/2014/main" id="{C1A8EAFF-BB1D-471F-B894-BDDE87391B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639" y="143691"/>
            <a:ext cx="6775017" cy="67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Subject pronouns</a:t>
            </a:r>
          </a:p>
        </p:txBody>
      </p:sp>
      <p:pic>
        <p:nvPicPr>
          <p:cNvPr id="7" name="Imagem 6" descr="Tabela&#10;&#10;Descrição gerada automaticamente">
            <a:extLst>
              <a:ext uri="{FF2B5EF4-FFF2-40B4-BE49-F238E27FC236}">
                <a16:creationId xmlns:a16="http://schemas.microsoft.com/office/drawing/2014/main" id="{A9089B5F-82B1-4F8E-1DDC-BC57F430A1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340" y="2675280"/>
            <a:ext cx="6981615" cy="151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VERB TO BE: AFFIRMATIVE FORM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C9B87B39-5C22-90D8-B8F6-B54B44857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247" y="1983223"/>
            <a:ext cx="70358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04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</a:t>
            </a:r>
          </a:p>
          <a:p>
            <a:r>
              <a:rPr lang="en-US" sz="2400" dirty="0"/>
              <a:t>Possessive adjectives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13302C26-ECFF-4F73-C5A6-738872CE6A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819" y="1848944"/>
            <a:ext cx="7232657" cy="350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3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</a:t>
            </a:r>
          </a:p>
          <a:p>
            <a:r>
              <a:rPr lang="en-US" sz="2400" dirty="0"/>
              <a:t>Verb to be: negative and interrogative forms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AB47F2B7-1844-67ED-5930-5B1570DCE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513" y="784011"/>
            <a:ext cx="6413500" cy="1587500"/>
          </a:xfrm>
          <a:prstGeom prst="rect">
            <a:avLst/>
          </a:prstGeom>
        </p:spPr>
      </p:pic>
      <p:pic>
        <p:nvPicPr>
          <p:cNvPr id="7" name="Imagem 6" descr="Tabela&#10;&#10;Descrição gerada automaticamente">
            <a:extLst>
              <a:ext uri="{FF2B5EF4-FFF2-40B4-BE49-F238E27FC236}">
                <a16:creationId xmlns:a16="http://schemas.microsoft.com/office/drawing/2014/main" id="{C8F7EC89-37CA-127E-1084-1A0A8E24D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513" y="2371511"/>
            <a:ext cx="6858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3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4:</a:t>
            </a:r>
          </a:p>
          <a:p>
            <a:r>
              <a:rPr lang="en-US" sz="2400" dirty="0"/>
              <a:t>PLURALS</a:t>
            </a:r>
          </a:p>
        </p:txBody>
      </p:sp>
      <p:pic>
        <p:nvPicPr>
          <p:cNvPr id="4" name="Imagem 3" descr="Tabela&#10;&#10;Descrição gerada automaticamente">
            <a:extLst>
              <a:ext uri="{FF2B5EF4-FFF2-40B4-BE49-F238E27FC236}">
                <a16:creationId xmlns:a16="http://schemas.microsoft.com/office/drawing/2014/main" id="{8D9FCB53-F4AC-8973-9AB8-36310AF8C4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097" y="1817204"/>
            <a:ext cx="7098101" cy="32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9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4:</a:t>
            </a:r>
          </a:p>
          <a:p>
            <a:r>
              <a:rPr lang="en-US" sz="2400" dirty="0"/>
              <a:t>GENITIVE CASE (‘S)</a:t>
            </a:r>
          </a:p>
        </p:txBody>
      </p:sp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D7FE303-221B-E1EB-800B-E992F83F2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933" y="2808723"/>
            <a:ext cx="65786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2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</a:t>
            </a:r>
          </a:p>
          <a:p>
            <a:r>
              <a:rPr lang="en-US" sz="2400" dirty="0"/>
              <a:t>THERE IS/THERE ARE</a:t>
            </a:r>
          </a:p>
        </p:txBody>
      </p:sp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384E59B3-5B0F-11CF-2789-15F64A41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097" y="2503923"/>
            <a:ext cx="68961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5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 PREPOSITIONS OF PLACE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DA82FBD-8F84-A77D-81F1-6F4EE1C77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690" y="904461"/>
            <a:ext cx="1147609" cy="119441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FE6186E-7161-48BA-67EC-A500AD013D99}"/>
              </a:ext>
            </a:extLst>
          </p:cNvPr>
          <p:cNvSpPr txBox="1"/>
          <p:nvPr/>
        </p:nvSpPr>
        <p:spPr>
          <a:xfrm>
            <a:off x="5585246" y="2122043"/>
            <a:ext cx="730772" cy="461665"/>
          </a:xfrm>
          <a:custGeom>
            <a:avLst/>
            <a:gdLst>
              <a:gd name="connsiteX0" fmla="*/ 0 w 730772"/>
              <a:gd name="connsiteY0" fmla="*/ 0 h 461665"/>
              <a:gd name="connsiteX1" fmla="*/ 730772 w 730772"/>
              <a:gd name="connsiteY1" fmla="*/ 0 h 461665"/>
              <a:gd name="connsiteX2" fmla="*/ 730772 w 730772"/>
              <a:gd name="connsiteY2" fmla="*/ 461665 h 461665"/>
              <a:gd name="connsiteX3" fmla="*/ 0 w 730772"/>
              <a:gd name="connsiteY3" fmla="*/ 461665 h 461665"/>
              <a:gd name="connsiteX4" fmla="*/ 0 w 73077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772" h="461665" fill="none" extrusionOk="0">
                <a:moveTo>
                  <a:pt x="0" y="0"/>
                </a:moveTo>
                <a:cubicBezTo>
                  <a:pt x="209423" y="45927"/>
                  <a:pt x="504679" y="-41672"/>
                  <a:pt x="730772" y="0"/>
                </a:cubicBezTo>
                <a:cubicBezTo>
                  <a:pt x="728624" y="186521"/>
                  <a:pt x="728479" y="313513"/>
                  <a:pt x="730772" y="461665"/>
                </a:cubicBezTo>
                <a:cubicBezTo>
                  <a:pt x="517947" y="474729"/>
                  <a:pt x="325799" y="503028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730772" h="461665" stroke="0" extrusionOk="0">
                <a:moveTo>
                  <a:pt x="0" y="0"/>
                </a:moveTo>
                <a:cubicBezTo>
                  <a:pt x="360754" y="35840"/>
                  <a:pt x="439295" y="-43582"/>
                  <a:pt x="730772" y="0"/>
                </a:cubicBezTo>
                <a:cubicBezTo>
                  <a:pt x="749518" y="143527"/>
                  <a:pt x="703782" y="261265"/>
                  <a:pt x="730772" y="461665"/>
                </a:cubicBezTo>
                <a:cubicBezTo>
                  <a:pt x="640208" y="399373"/>
                  <a:pt x="290982" y="454763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on</a:t>
            </a:r>
            <a:endParaRPr lang="pt-BR" sz="2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4BC265A-520C-D246-DED5-0A8928475E40}"/>
              </a:ext>
            </a:extLst>
          </p:cNvPr>
          <p:cNvSpPr txBox="1"/>
          <p:nvPr/>
        </p:nvSpPr>
        <p:spPr>
          <a:xfrm>
            <a:off x="5364487" y="3878712"/>
            <a:ext cx="1340222" cy="461665"/>
          </a:xfrm>
          <a:custGeom>
            <a:avLst/>
            <a:gdLst>
              <a:gd name="connsiteX0" fmla="*/ 0 w 1340222"/>
              <a:gd name="connsiteY0" fmla="*/ 0 h 461665"/>
              <a:gd name="connsiteX1" fmla="*/ 1340222 w 1340222"/>
              <a:gd name="connsiteY1" fmla="*/ 0 h 461665"/>
              <a:gd name="connsiteX2" fmla="*/ 1340222 w 1340222"/>
              <a:gd name="connsiteY2" fmla="*/ 461665 h 461665"/>
              <a:gd name="connsiteX3" fmla="*/ 0 w 1340222"/>
              <a:gd name="connsiteY3" fmla="*/ 461665 h 461665"/>
              <a:gd name="connsiteX4" fmla="*/ 0 w 134022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0222" h="461665" fill="none" extrusionOk="0">
                <a:moveTo>
                  <a:pt x="0" y="0"/>
                </a:moveTo>
                <a:cubicBezTo>
                  <a:pt x="459134" y="64229"/>
                  <a:pt x="1155684" y="-12344"/>
                  <a:pt x="1340222" y="0"/>
                </a:cubicBezTo>
                <a:cubicBezTo>
                  <a:pt x="1338074" y="186521"/>
                  <a:pt x="1337929" y="313513"/>
                  <a:pt x="1340222" y="461665"/>
                </a:cubicBezTo>
                <a:cubicBezTo>
                  <a:pt x="1137403" y="455008"/>
                  <a:pt x="303979" y="518242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40222" h="461665" stroke="0" extrusionOk="0">
                <a:moveTo>
                  <a:pt x="0" y="0"/>
                </a:moveTo>
                <a:cubicBezTo>
                  <a:pt x="642549" y="-65048"/>
                  <a:pt x="1003630" y="-12260"/>
                  <a:pt x="1340222" y="0"/>
                </a:cubicBezTo>
                <a:cubicBezTo>
                  <a:pt x="1358968" y="143527"/>
                  <a:pt x="1313232" y="261265"/>
                  <a:pt x="1340222" y="461665"/>
                </a:cubicBezTo>
                <a:cubicBezTo>
                  <a:pt x="1055981" y="534431"/>
                  <a:pt x="230304" y="50884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under</a:t>
            </a:r>
            <a:endParaRPr lang="pt-BR" sz="24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764159B-C9F8-D1C4-C245-12BF51BB47C4}"/>
              </a:ext>
            </a:extLst>
          </p:cNvPr>
          <p:cNvSpPr txBox="1"/>
          <p:nvPr/>
        </p:nvSpPr>
        <p:spPr>
          <a:xfrm>
            <a:off x="5416994" y="5631826"/>
            <a:ext cx="1260466" cy="461665"/>
          </a:xfrm>
          <a:custGeom>
            <a:avLst/>
            <a:gdLst>
              <a:gd name="connsiteX0" fmla="*/ 0 w 1260466"/>
              <a:gd name="connsiteY0" fmla="*/ 0 h 461665"/>
              <a:gd name="connsiteX1" fmla="*/ 1260466 w 1260466"/>
              <a:gd name="connsiteY1" fmla="*/ 0 h 461665"/>
              <a:gd name="connsiteX2" fmla="*/ 1260466 w 1260466"/>
              <a:gd name="connsiteY2" fmla="*/ 461665 h 461665"/>
              <a:gd name="connsiteX3" fmla="*/ 0 w 1260466"/>
              <a:gd name="connsiteY3" fmla="*/ 461665 h 461665"/>
              <a:gd name="connsiteX4" fmla="*/ 0 w 126046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66" h="461665" fill="none" extrusionOk="0">
                <a:moveTo>
                  <a:pt x="0" y="0"/>
                </a:moveTo>
                <a:cubicBezTo>
                  <a:pt x="334065" y="-22767"/>
                  <a:pt x="975853" y="-40955"/>
                  <a:pt x="1260466" y="0"/>
                </a:cubicBezTo>
                <a:cubicBezTo>
                  <a:pt x="1258318" y="186521"/>
                  <a:pt x="1258173" y="313513"/>
                  <a:pt x="1260466" y="461665"/>
                </a:cubicBezTo>
                <a:cubicBezTo>
                  <a:pt x="796226" y="505832"/>
                  <a:pt x="598662" y="502298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260466" h="461665" stroke="0" extrusionOk="0">
                <a:moveTo>
                  <a:pt x="0" y="0"/>
                </a:moveTo>
                <a:cubicBezTo>
                  <a:pt x="480442" y="747"/>
                  <a:pt x="717776" y="96738"/>
                  <a:pt x="1260466" y="0"/>
                </a:cubicBezTo>
                <a:cubicBezTo>
                  <a:pt x="1279212" y="143527"/>
                  <a:pt x="1233476" y="261265"/>
                  <a:pt x="1260466" y="461665"/>
                </a:cubicBezTo>
                <a:cubicBezTo>
                  <a:pt x="1080376" y="418361"/>
                  <a:pt x="363576" y="51669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above</a:t>
            </a:r>
            <a:endParaRPr lang="pt-BR" sz="24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E3A3CA-0501-B53B-EC2E-B88AAE822D64}"/>
              </a:ext>
            </a:extLst>
          </p:cNvPr>
          <p:cNvSpPr txBox="1"/>
          <p:nvPr/>
        </p:nvSpPr>
        <p:spPr>
          <a:xfrm>
            <a:off x="7644295" y="2122043"/>
            <a:ext cx="730772" cy="461665"/>
          </a:xfrm>
          <a:custGeom>
            <a:avLst/>
            <a:gdLst>
              <a:gd name="connsiteX0" fmla="*/ 0 w 730772"/>
              <a:gd name="connsiteY0" fmla="*/ 0 h 461665"/>
              <a:gd name="connsiteX1" fmla="*/ 730772 w 730772"/>
              <a:gd name="connsiteY1" fmla="*/ 0 h 461665"/>
              <a:gd name="connsiteX2" fmla="*/ 730772 w 730772"/>
              <a:gd name="connsiteY2" fmla="*/ 461665 h 461665"/>
              <a:gd name="connsiteX3" fmla="*/ 0 w 730772"/>
              <a:gd name="connsiteY3" fmla="*/ 461665 h 461665"/>
              <a:gd name="connsiteX4" fmla="*/ 0 w 73077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772" h="461665" fill="none" extrusionOk="0">
                <a:moveTo>
                  <a:pt x="0" y="0"/>
                </a:moveTo>
                <a:cubicBezTo>
                  <a:pt x="209423" y="45927"/>
                  <a:pt x="504679" y="-41672"/>
                  <a:pt x="730772" y="0"/>
                </a:cubicBezTo>
                <a:cubicBezTo>
                  <a:pt x="728624" y="186521"/>
                  <a:pt x="728479" y="313513"/>
                  <a:pt x="730772" y="461665"/>
                </a:cubicBezTo>
                <a:cubicBezTo>
                  <a:pt x="517947" y="474729"/>
                  <a:pt x="325799" y="503028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730772" h="461665" stroke="0" extrusionOk="0">
                <a:moveTo>
                  <a:pt x="0" y="0"/>
                </a:moveTo>
                <a:cubicBezTo>
                  <a:pt x="360754" y="35840"/>
                  <a:pt x="439295" y="-43582"/>
                  <a:pt x="730772" y="0"/>
                </a:cubicBezTo>
                <a:cubicBezTo>
                  <a:pt x="749518" y="143527"/>
                  <a:pt x="703782" y="261265"/>
                  <a:pt x="730772" y="461665"/>
                </a:cubicBezTo>
                <a:cubicBezTo>
                  <a:pt x="640208" y="399373"/>
                  <a:pt x="290982" y="454763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in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DAE7B99-56BF-3986-56CF-B6ABB77B45F9}"/>
              </a:ext>
            </a:extLst>
          </p:cNvPr>
          <p:cNvSpPr txBox="1"/>
          <p:nvPr/>
        </p:nvSpPr>
        <p:spPr>
          <a:xfrm>
            <a:off x="7393055" y="3848847"/>
            <a:ext cx="1456969" cy="461665"/>
          </a:xfrm>
          <a:custGeom>
            <a:avLst/>
            <a:gdLst>
              <a:gd name="connsiteX0" fmla="*/ 0 w 1456969"/>
              <a:gd name="connsiteY0" fmla="*/ 0 h 461665"/>
              <a:gd name="connsiteX1" fmla="*/ 1456969 w 1456969"/>
              <a:gd name="connsiteY1" fmla="*/ 0 h 461665"/>
              <a:gd name="connsiteX2" fmla="*/ 1456969 w 1456969"/>
              <a:gd name="connsiteY2" fmla="*/ 461665 h 461665"/>
              <a:gd name="connsiteX3" fmla="*/ 0 w 1456969"/>
              <a:gd name="connsiteY3" fmla="*/ 461665 h 461665"/>
              <a:gd name="connsiteX4" fmla="*/ 0 w 1456969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969" h="461665" fill="none" extrusionOk="0">
                <a:moveTo>
                  <a:pt x="0" y="0"/>
                </a:moveTo>
                <a:cubicBezTo>
                  <a:pt x="422926" y="3610"/>
                  <a:pt x="746536" y="-122027"/>
                  <a:pt x="1456969" y="0"/>
                </a:cubicBezTo>
                <a:cubicBezTo>
                  <a:pt x="1454821" y="186521"/>
                  <a:pt x="1454676" y="313513"/>
                  <a:pt x="1456969" y="461665"/>
                </a:cubicBezTo>
                <a:cubicBezTo>
                  <a:pt x="1036665" y="554689"/>
                  <a:pt x="435210" y="515418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56969" h="461665" stroke="0" extrusionOk="0">
                <a:moveTo>
                  <a:pt x="0" y="0"/>
                </a:moveTo>
                <a:cubicBezTo>
                  <a:pt x="190090" y="73242"/>
                  <a:pt x="1062993" y="105113"/>
                  <a:pt x="1456969" y="0"/>
                </a:cubicBezTo>
                <a:cubicBezTo>
                  <a:pt x="1475715" y="143527"/>
                  <a:pt x="1429979" y="261265"/>
                  <a:pt x="1456969" y="461665"/>
                </a:cubicBezTo>
                <a:cubicBezTo>
                  <a:pt x="783930" y="394187"/>
                  <a:pt x="511658" y="56504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behind</a:t>
            </a:r>
            <a:endParaRPr lang="pt-BR" sz="2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44C782-438F-F7E3-8A46-06B716F5DADF}"/>
              </a:ext>
            </a:extLst>
          </p:cNvPr>
          <p:cNvSpPr txBox="1"/>
          <p:nvPr/>
        </p:nvSpPr>
        <p:spPr>
          <a:xfrm>
            <a:off x="7230002" y="5655089"/>
            <a:ext cx="2003757" cy="461665"/>
          </a:xfrm>
          <a:custGeom>
            <a:avLst/>
            <a:gdLst>
              <a:gd name="connsiteX0" fmla="*/ 0 w 2003757"/>
              <a:gd name="connsiteY0" fmla="*/ 0 h 461665"/>
              <a:gd name="connsiteX1" fmla="*/ 2003757 w 2003757"/>
              <a:gd name="connsiteY1" fmla="*/ 0 h 461665"/>
              <a:gd name="connsiteX2" fmla="*/ 2003757 w 2003757"/>
              <a:gd name="connsiteY2" fmla="*/ 461665 h 461665"/>
              <a:gd name="connsiteX3" fmla="*/ 0 w 2003757"/>
              <a:gd name="connsiteY3" fmla="*/ 461665 h 461665"/>
              <a:gd name="connsiteX4" fmla="*/ 0 w 200375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3757" h="461665" fill="none" extrusionOk="0">
                <a:moveTo>
                  <a:pt x="0" y="0"/>
                </a:moveTo>
                <a:cubicBezTo>
                  <a:pt x="645806" y="-49533"/>
                  <a:pt x="1631272" y="-14809"/>
                  <a:pt x="2003757" y="0"/>
                </a:cubicBezTo>
                <a:cubicBezTo>
                  <a:pt x="2001609" y="186521"/>
                  <a:pt x="2001464" y="313513"/>
                  <a:pt x="2003757" y="461665"/>
                </a:cubicBezTo>
                <a:cubicBezTo>
                  <a:pt x="1545249" y="413434"/>
                  <a:pt x="26667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003757" h="461665" stroke="0" extrusionOk="0">
                <a:moveTo>
                  <a:pt x="0" y="0"/>
                </a:moveTo>
                <a:cubicBezTo>
                  <a:pt x="944587" y="118645"/>
                  <a:pt x="1096554" y="116012"/>
                  <a:pt x="2003757" y="0"/>
                </a:cubicBezTo>
                <a:cubicBezTo>
                  <a:pt x="2022503" y="143527"/>
                  <a:pt x="1976767" y="261265"/>
                  <a:pt x="2003757" y="461665"/>
                </a:cubicBezTo>
                <a:cubicBezTo>
                  <a:pt x="1140664" y="596265"/>
                  <a:pt x="410051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in front </a:t>
            </a:r>
            <a:r>
              <a:rPr lang="pt-BR" sz="2400" b="1" dirty="0" err="1"/>
              <a:t>of</a:t>
            </a:r>
            <a:endParaRPr lang="pt-BR" sz="24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977D1A9-A541-2E6E-3864-E19FA31CC594}"/>
              </a:ext>
            </a:extLst>
          </p:cNvPr>
          <p:cNvSpPr txBox="1"/>
          <p:nvPr/>
        </p:nvSpPr>
        <p:spPr>
          <a:xfrm>
            <a:off x="9306637" y="2138058"/>
            <a:ext cx="1760360" cy="461665"/>
          </a:xfrm>
          <a:custGeom>
            <a:avLst/>
            <a:gdLst>
              <a:gd name="connsiteX0" fmla="*/ 0 w 1760360"/>
              <a:gd name="connsiteY0" fmla="*/ 0 h 461665"/>
              <a:gd name="connsiteX1" fmla="*/ 1760360 w 1760360"/>
              <a:gd name="connsiteY1" fmla="*/ 0 h 461665"/>
              <a:gd name="connsiteX2" fmla="*/ 1760360 w 1760360"/>
              <a:gd name="connsiteY2" fmla="*/ 461665 h 461665"/>
              <a:gd name="connsiteX3" fmla="*/ 0 w 1760360"/>
              <a:gd name="connsiteY3" fmla="*/ 461665 h 461665"/>
              <a:gd name="connsiteX4" fmla="*/ 0 w 176036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360" h="461665" fill="none" extrusionOk="0">
                <a:moveTo>
                  <a:pt x="0" y="0"/>
                </a:moveTo>
                <a:cubicBezTo>
                  <a:pt x="695394" y="109827"/>
                  <a:pt x="1534623" y="-117129"/>
                  <a:pt x="1760360" y="0"/>
                </a:cubicBezTo>
                <a:cubicBezTo>
                  <a:pt x="1758212" y="186521"/>
                  <a:pt x="1758067" y="313513"/>
                  <a:pt x="1760360" y="461665"/>
                </a:cubicBezTo>
                <a:cubicBezTo>
                  <a:pt x="1392380" y="415048"/>
                  <a:pt x="600905" y="380337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760360" h="461665" stroke="0" extrusionOk="0">
                <a:moveTo>
                  <a:pt x="0" y="0"/>
                </a:moveTo>
                <a:cubicBezTo>
                  <a:pt x="794134" y="93495"/>
                  <a:pt x="1044867" y="-40954"/>
                  <a:pt x="1760360" y="0"/>
                </a:cubicBezTo>
                <a:cubicBezTo>
                  <a:pt x="1779106" y="143527"/>
                  <a:pt x="1733370" y="261265"/>
                  <a:pt x="1760360" y="461665"/>
                </a:cubicBezTo>
                <a:cubicBezTo>
                  <a:pt x="907300" y="361681"/>
                  <a:pt x="602804" y="369131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between</a:t>
            </a:r>
            <a:endParaRPr lang="pt-BR" sz="24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084D429-5ADB-3B93-9AAD-32513F6A7CE0}"/>
              </a:ext>
            </a:extLst>
          </p:cNvPr>
          <p:cNvSpPr txBox="1"/>
          <p:nvPr/>
        </p:nvSpPr>
        <p:spPr>
          <a:xfrm>
            <a:off x="9322433" y="3864862"/>
            <a:ext cx="1608662" cy="461665"/>
          </a:xfrm>
          <a:custGeom>
            <a:avLst/>
            <a:gdLst>
              <a:gd name="connsiteX0" fmla="*/ 0 w 1608662"/>
              <a:gd name="connsiteY0" fmla="*/ 0 h 461665"/>
              <a:gd name="connsiteX1" fmla="*/ 1608662 w 1608662"/>
              <a:gd name="connsiteY1" fmla="*/ 0 h 461665"/>
              <a:gd name="connsiteX2" fmla="*/ 1608662 w 1608662"/>
              <a:gd name="connsiteY2" fmla="*/ 461665 h 461665"/>
              <a:gd name="connsiteX3" fmla="*/ 0 w 1608662"/>
              <a:gd name="connsiteY3" fmla="*/ 461665 h 461665"/>
              <a:gd name="connsiteX4" fmla="*/ 0 w 160866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662" h="461665" fill="none" extrusionOk="0">
                <a:moveTo>
                  <a:pt x="0" y="0"/>
                </a:moveTo>
                <a:cubicBezTo>
                  <a:pt x="585695" y="-84851"/>
                  <a:pt x="1012878" y="-32696"/>
                  <a:pt x="1608662" y="0"/>
                </a:cubicBezTo>
                <a:cubicBezTo>
                  <a:pt x="1606514" y="186521"/>
                  <a:pt x="1606369" y="313513"/>
                  <a:pt x="1608662" y="461665"/>
                </a:cubicBezTo>
                <a:cubicBezTo>
                  <a:pt x="895610" y="391786"/>
                  <a:pt x="257608" y="528163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608662" h="461665" stroke="0" extrusionOk="0">
                <a:moveTo>
                  <a:pt x="0" y="0"/>
                </a:moveTo>
                <a:cubicBezTo>
                  <a:pt x="336902" y="-106555"/>
                  <a:pt x="989110" y="144646"/>
                  <a:pt x="1608662" y="0"/>
                </a:cubicBezTo>
                <a:cubicBezTo>
                  <a:pt x="1627408" y="143527"/>
                  <a:pt x="1581672" y="261265"/>
                  <a:pt x="1608662" y="461665"/>
                </a:cubicBezTo>
                <a:cubicBezTo>
                  <a:pt x="1174063" y="500764"/>
                  <a:pt x="769471" y="39069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next</a:t>
            </a:r>
            <a:r>
              <a:rPr lang="pt-BR" sz="2400" b="1" dirty="0"/>
              <a:t> </a:t>
            </a:r>
            <a:r>
              <a:rPr lang="pt-BR" sz="2400" b="1" dirty="0" err="1"/>
              <a:t>to</a:t>
            </a:r>
            <a:endParaRPr lang="pt-BR" sz="2400" b="1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F895B36-E25B-2162-F79A-FD631502E7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2998" y="2649811"/>
            <a:ext cx="1352092" cy="119441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23BFDD4-8E97-21FD-EA88-3BCD421FDF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2224" y="4374550"/>
            <a:ext cx="1413967" cy="119441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59C2C1C-0483-48FD-D7AE-841B4B1F43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145" y="904461"/>
            <a:ext cx="1147609" cy="119441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5EDC1C1-2725-C802-B015-0734CE3128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145" y="2617439"/>
            <a:ext cx="1147609" cy="119441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A0E407CE-15E1-D8CE-0C97-1F40E2749F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3055" y="4397658"/>
            <a:ext cx="1469874" cy="119441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2510B4F-F100-AA58-84F8-145D514869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3833" y="920476"/>
            <a:ext cx="1830308" cy="119441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9DDD92FA-F7F5-E469-758D-EBBCA57BF03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6637" y="2633454"/>
            <a:ext cx="1627901" cy="1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1392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Pacote</Template>
  <TotalTime>1892</TotalTime>
  <Words>210</Words>
  <Application>Microsoft Macintosh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Pacote</vt:lpstr>
      <vt:lpstr>Apresentação do PowerPoint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27</cp:revision>
  <dcterms:created xsi:type="dcterms:W3CDTF">2023-05-08T13:05:16Z</dcterms:created>
  <dcterms:modified xsi:type="dcterms:W3CDTF">2023-05-14T11:38:11Z</dcterms:modified>
</cp:coreProperties>
</file>